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72" r:id="rId4"/>
    <p:sldId id="257" r:id="rId5"/>
    <p:sldId id="268" r:id="rId6"/>
    <p:sldId id="276" r:id="rId7"/>
    <p:sldId id="259" r:id="rId8"/>
    <p:sldId id="267" r:id="rId9"/>
    <p:sldId id="266" r:id="rId10"/>
    <p:sldId id="265" r:id="rId11"/>
    <p:sldId id="269" r:id="rId12"/>
    <p:sldId id="262" r:id="rId13"/>
    <p:sldId id="270" r:id="rId14"/>
    <p:sldId id="261" r:id="rId15"/>
    <p:sldId id="260" r:id="rId16"/>
    <p:sldId id="277" r:id="rId17"/>
    <p:sldId id="25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5" autoAdjust="0"/>
    <p:restoredTop sz="69116" autoAdjust="0"/>
  </p:normalViewPr>
  <p:slideViewPr>
    <p:cSldViewPr snapToGrid="0">
      <p:cViewPr varScale="1">
        <p:scale>
          <a:sx n="73" d="100"/>
          <a:sy n="73" d="100"/>
        </p:scale>
        <p:origin x="72" y="2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571B4-2F49-40F6-954A-E799053F7BC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244C7B-7496-4889-A54D-FC2DF46AA5AC}">
      <dgm:prSet/>
      <dgm:spPr/>
      <dgm:t>
        <a:bodyPr/>
        <a:lstStyle/>
        <a:p>
          <a:r>
            <a:rPr lang="en-US" dirty="0"/>
            <a:t>Confused about the bargaining agreement?</a:t>
          </a:r>
        </a:p>
      </dgm:t>
    </dgm:pt>
    <dgm:pt modelId="{DCEFF2D7-53CC-4140-9EC3-5BF50D8A8916}" type="parTrans" cxnId="{FEA153CD-56F3-40FF-A7D8-E32A39737D3E}">
      <dgm:prSet/>
      <dgm:spPr/>
      <dgm:t>
        <a:bodyPr/>
        <a:lstStyle/>
        <a:p>
          <a:endParaRPr lang="en-US"/>
        </a:p>
      </dgm:t>
    </dgm:pt>
    <dgm:pt modelId="{CD9B1B55-354A-4072-B0D8-802672B4BAD8}" type="sibTrans" cxnId="{FEA153CD-56F3-40FF-A7D8-E32A39737D3E}">
      <dgm:prSet/>
      <dgm:spPr/>
      <dgm:t>
        <a:bodyPr/>
        <a:lstStyle/>
        <a:p>
          <a:endParaRPr lang="en-US"/>
        </a:p>
      </dgm:t>
    </dgm:pt>
    <dgm:pt modelId="{26B4A50B-243F-482E-821F-9F459B9E7366}">
      <dgm:prSet/>
      <dgm:spPr/>
      <dgm:t>
        <a:bodyPr/>
        <a:lstStyle/>
        <a:p>
          <a:r>
            <a:rPr lang="en-US" dirty="0"/>
            <a:t>Represent you if you face discipline</a:t>
          </a:r>
        </a:p>
      </dgm:t>
    </dgm:pt>
    <dgm:pt modelId="{0A52C4B8-FE4C-4B8C-A76C-840EC262665E}" type="parTrans" cxnId="{7B388760-CCA7-4F7E-A048-F81DE1B94F24}">
      <dgm:prSet/>
      <dgm:spPr/>
      <dgm:t>
        <a:bodyPr/>
        <a:lstStyle/>
        <a:p>
          <a:endParaRPr lang="en-US"/>
        </a:p>
      </dgm:t>
    </dgm:pt>
    <dgm:pt modelId="{F2FCEC65-B35F-4534-861B-8D31109E293F}" type="sibTrans" cxnId="{7B388760-CCA7-4F7E-A048-F81DE1B94F24}">
      <dgm:prSet/>
      <dgm:spPr/>
      <dgm:t>
        <a:bodyPr/>
        <a:lstStyle/>
        <a:p>
          <a:endParaRPr lang="en-US"/>
        </a:p>
      </dgm:t>
    </dgm:pt>
    <dgm:pt modelId="{2304E11C-7291-43CA-84AA-9243B8194C8E}">
      <dgm:prSet/>
      <dgm:spPr/>
      <dgm:t>
        <a:bodyPr/>
        <a:lstStyle/>
        <a:p>
          <a:r>
            <a:rPr lang="en-US"/>
            <a:t>Discounts:</a:t>
          </a:r>
        </a:p>
      </dgm:t>
    </dgm:pt>
    <dgm:pt modelId="{9B114309-E373-4300-80DA-6B42EA6EE31D}" type="parTrans" cxnId="{E4F79552-4335-4AE2-9108-97B238C41100}">
      <dgm:prSet/>
      <dgm:spPr/>
      <dgm:t>
        <a:bodyPr/>
        <a:lstStyle/>
        <a:p>
          <a:endParaRPr lang="en-US"/>
        </a:p>
      </dgm:t>
    </dgm:pt>
    <dgm:pt modelId="{AD086B94-1837-4A07-AE28-7703C255DE6D}" type="sibTrans" cxnId="{E4F79552-4335-4AE2-9108-97B238C41100}">
      <dgm:prSet/>
      <dgm:spPr/>
      <dgm:t>
        <a:bodyPr/>
        <a:lstStyle/>
        <a:p>
          <a:endParaRPr lang="en-US"/>
        </a:p>
      </dgm:t>
    </dgm:pt>
    <dgm:pt modelId="{C59D1DB8-D507-45AC-BF95-C045455AFB5D}">
      <dgm:prSet/>
      <dgm:spPr/>
      <dgm:t>
        <a:bodyPr/>
        <a:lstStyle/>
        <a:p>
          <a:r>
            <a:rPr lang="en-US"/>
            <a:t>Free college benefits</a:t>
          </a:r>
        </a:p>
      </dgm:t>
    </dgm:pt>
    <dgm:pt modelId="{19502DBC-037A-4613-A524-53C7B23419F3}" type="parTrans" cxnId="{C44BBBCC-8B4E-4B5F-9676-5EB1E0D687D4}">
      <dgm:prSet/>
      <dgm:spPr/>
      <dgm:t>
        <a:bodyPr/>
        <a:lstStyle/>
        <a:p>
          <a:endParaRPr lang="en-US"/>
        </a:p>
      </dgm:t>
    </dgm:pt>
    <dgm:pt modelId="{1DD21BEB-915D-4D48-940B-9809326129E7}" type="sibTrans" cxnId="{C44BBBCC-8B4E-4B5F-9676-5EB1E0D687D4}">
      <dgm:prSet/>
      <dgm:spPr/>
      <dgm:t>
        <a:bodyPr/>
        <a:lstStyle/>
        <a:p>
          <a:endParaRPr lang="en-US"/>
        </a:p>
      </dgm:t>
    </dgm:pt>
    <dgm:pt modelId="{A9CB6DB5-F6F8-434A-A5D7-5EB586842BF1}">
      <dgm:prSet/>
      <dgm:spPr/>
      <dgm:t>
        <a:bodyPr/>
        <a:lstStyle/>
        <a:p>
          <a:r>
            <a:rPr lang="en-US"/>
            <a:t>Scholarships</a:t>
          </a:r>
        </a:p>
      </dgm:t>
    </dgm:pt>
    <dgm:pt modelId="{97D435DE-0956-49E1-AE99-D4B3F3618AD2}" type="parTrans" cxnId="{25F46AC0-6BBA-4D94-B09E-AD120BDD93CD}">
      <dgm:prSet/>
      <dgm:spPr/>
      <dgm:t>
        <a:bodyPr/>
        <a:lstStyle/>
        <a:p>
          <a:endParaRPr lang="en-US"/>
        </a:p>
      </dgm:t>
    </dgm:pt>
    <dgm:pt modelId="{E1F2FE48-B0EE-4BCC-B4DD-68FC4D65B30A}" type="sibTrans" cxnId="{25F46AC0-6BBA-4D94-B09E-AD120BDD93CD}">
      <dgm:prSet/>
      <dgm:spPr/>
      <dgm:t>
        <a:bodyPr/>
        <a:lstStyle/>
        <a:p>
          <a:endParaRPr lang="en-US"/>
        </a:p>
      </dgm:t>
    </dgm:pt>
    <dgm:pt modelId="{FAB2D0A9-A8EA-4522-8289-5CA180B6F743}">
      <dgm:prSet/>
      <dgm:spPr/>
      <dgm:t>
        <a:bodyPr/>
        <a:lstStyle/>
        <a:p>
          <a:r>
            <a:rPr lang="en-US"/>
            <a:t>AFSCME Advantage Auto Buying</a:t>
          </a:r>
        </a:p>
      </dgm:t>
    </dgm:pt>
    <dgm:pt modelId="{4F37E45B-B429-48AE-A887-FECB4E7E8EA9}" type="parTrans" cxnId="{5B9C9563-A166-4DA7-B2CE-D61D8E823121}">
      <dgm:prSet/>
      <dgm:spPr/>
      <dgm:t>
        <a:bodyPr/>
        <a:lstStyle/>
        <a:p>
          <a:endParaRPr lang="en-US"/>
        </a:p>
      </dgm:t>
    </dgm:pt>
    <dgm:pt modelId="{B98CCB8E-7F91-4DAE-B538-A16EEAFC03A0}" type="sibTrans" cxnId="{5B9C9563-A166-4DA7-B2CE-D61D8E823121}">
      <dgm:prSet/>
      <dgm:spPr/>
      <dgm:t>
        <a:bodyPr/>
        <a:lstStyle/>
        <a:p>
          <a:endParaRPr lang="en-US"/>
        </a:p>
      </dgm:t>
    </dgm:pt>
    <dgm:pt modelId="{89DDFE0C-60A6-4217-B94B-38A2E9370468}">
      <dgm:prSet/>
      <dgm:spPr/>
      <dgm:t>
        <a:bodyPr/>
        <a:lstStyle/>
        <a:p>
          <a:r>
            <a:rPr lang="en-US" dirty="0"/>
            <a:t>Cell phone service discount</a:t>
          </a:r>
        </a:p>
      </dgm:t>
    </dgm:pt>
    <dgm:pt modelId="{02D22477-B0C3-4487-BF51-0DB0D90A003B}" type="parTrans" cxnId="{A21EBC41-C8B9-48C1-80A7-7186FD35F339}">
      <dgm:prSet/>
      <dgm:spPr/>
      <dgm:t>
        <a:bodyPr/>
        <a:lstStyle/>
        <a:p>
          <a:endParaRPr lang="en-US"/>
        </a:p>
      </dgm:t>
    </dgm:pt>
    <dgm:pt modelId="{75C14A21-9AFA-4B88-A8C6-F944D9B06A65}" type="sibTrans" cxnId="{A21EBC41-C8B9-48C1-80A7-7186FD35F339}">
      <dgm:prSet/>
      <dgm:spPr/>
      <dgm:t>
        <a:bodyPr/>
        <a:lstStyle/>
        <a:p>
          <a:endParaRPr lang="en-US"/>
        </a:p>
      </dgm:t>
    </dgm:pt>
    <dgm:pt modelId="{D7CE1AC6-2705-44C7-9441-AA6AD442F455}">
      <dgm:prSet/>
      <dgm:spPr/>
      <dgm:t>
        <a:bodyPr/>
        <a:lstStyle/>
        <a:p>
          <a:r>
            <a:rPr lang="en-US" dirty="0"/>
            <a:t>Pet services</a:t>
          </a:r>
        </a:p>
      </dgm:t>
    </dgm:pt>
    <dgm:pt modelId="{3564E06E-B778-43F9-869B-3F7B32CA20A9}" type="parTrans" cxnId="{4ECDCB62-4070-4BC7-A455-5AE1E20F0BA4}">
      <dgm:prSet/>
      <dgm:spPr/>
      <dgm:t>
        <a:bodyPr/>
        <a:lstStyle/>
        <a:p>
          <a:endParaRPr lang="en-US"/>
        </a:p>
      </dgm:t>
    </dgm:pt>
    <dgm:pt modelId="{1C4EB70E-17B9-4D78-B49B-383C628D0FCA}" type="sibTrans" cxnId="{4ECDCB62-4070-4BC7-A455-5AE1E20F0BA4}">
      <dgm:prSet/>
      <dgm:spPr/>
      <dgm:t>
        <a:bodyPr/>
        <a:lstStyle/>
        <a:p>
          <a:endParaRPr lang="en-US"/>
        </a:p>
      </dgm:t>
    </dgm:pt>
    <dgm:pt modelId="{A8AC33F3-F289-4846-ABD9-B2FF3D160FF3}">
      <dgm:prSet/>
      <dgm:spPr/>
      <dgm:t>
        <a:bodyPr/>
        <a:lstStyle/>
        <a:p>
          <a:r>
            <a:rPr lang="en-US" dirty="0"/>
            <a:t>Legal services</a:t>
          </a:r>
        </a:p>
      </dgm:t>
    </dgm:pt>
    <dgm:pt modelId="{4011B043-0D7A-4ECD-ABAA-C33FCF05F47C}" type="parTrans" cxnId="{1BD14271-7E68-4B3A-AA0A-2CE225791E33}">
      <dgm:prSet/>
      <dgm:spPr/>
      <dgm:t>
        <a:bodyPr/>
        <a:lstStyle/>
        <a:p>
          <a:endParaRPr lang="en-US"/>
        </a:p>
      </dgm:t>
    </dgm:pt>
    <dgm:pt modelId="{600E40FC-5B3A-4998-9169-C3635F3315DA}" type="sibTrans" cxnId="{1BD14271-7E68-4B3A-AA0A-2CE225791E33}">
      <dgm:prSet/>
      <dgm:spPr/>
      <dgm:t>
        <a:bodyPr/>
        <a:lstStyle/>
        <a:p>
          <a:endParaRPr lang="en-US"/>
        </a:p>
      </dgm:t>
    </dgm:pt>
    <dgm:pt modelId="{027F5327-60D5-4F5D-A330-92453E4674DA}">
      <dgm:prSet/>
      <dgm:spPr/>
      <dgm:t>
        <a:bodyPr/>
        <a:lstStyle/>
        <a:p>
          <a:r>
            <a:rPr lang="en-US" dirty="0"/>
            <a:t>And more…</a:t>
          </a:r>
        </a:p>
      </dgm:t>
    </dgm:pt>
    <dgm:pt modelId="{9CF363AC-8251-49FF-B525-F479E5FC3F7F}" type="parTrans" cxnId="{D02F6D34-E881-4266-B1BA-38EDED29BF0B}">
      <dgm:prSet/>
      <dgm:spPr/>
      <dgm:t>
        <a:bodyPr/>
        <a:lstStyle/>
        <a:p>
          <a:endParaRPr lang="en-US"/>
        </a:p>
      </dgm:t>
    </dgm:pt>
    <dgm:pt modelId="{18C30CE4-1C44-49BC-AA5E-B7E87792AE25}" type="sibTrans" cxnId="{D02F6D34-E881-4266-B1BA-38EDED29BF0B}">
      <dgm:prSet/>
      <dgm:spPr/>
      <dgm:t>
        <a:bodyPr/>
        <a:lstStyle/>
        <a:p>
          <a:endParaRPr lang="en-US"/>
        </a:p>
      </dgm:t>
    </dgm:pt>
    <dgm:pt modelId="{0C0A1132-B7CB-4012-96A3-05D506A80662}" type="pres">
      <dgm:prSet presAssocID="{8EF571B4-2F49-40F6-954A-E799053F7BC1}" presName="linear" presStyleCnt="0">
        <dgm:presLayoutVars>
          <dgm:dir/>
          <dgm:animLvl val="lvl"/>
          <dgm:resizeHandles val="exact"/>
        </dgm:presLayoutVars>
      </dgm:prSet>
      <dgm:spPr/>
    </dgm:pt>
    <dgm:pt modelId="{04895515-5F2C-47CE-9EA6-1B9F0632249E}" type="pres">
      <dgm:prSet presAssocID="{DE244C7B-7496-4889-A54D-FC2DF46AA5AC}" presName="parentLin" presStyleCnt="0"/>
      <dgm:spPr/>
    </dgm:pt>
    <dgm:pt modelId="{3A2CF9CE-DE41-4D35-9E5E-B9C374DC4E85}" type="pres">
      <dgm:prSet presAssocID="{DE244C7B-7496-4889-A54D-FC2DF46AA5AC}" presName="parentLeftMargin" presStyleLbl="node1" presStyleIdx="0" presStyleCnt="3"/>
      <dgm:spPr/>
    </dgm:pt>
    <dgm:pt modelId="{E6876987-1E73-44E1-B574-F59CE1EF36DB}" type="pres">
      <dgm:prSet presAssocID="{DE244C7B-7496-4889-A54D-FC2DF46AA5A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DA940CA-34C1-4AB7-844D-3A8DCDB96CE1}" type="pres">
      <dgm:prSet presAssocID="{DE244C7B-7496-4889-A54D-FC2DF46AA5AC}" presName="negativeSpace" presStyleCnt="0"/>
      <dgm:spPr/>
    </dgm:pt>
    <dgm:pt modelId="{A7FFDC2F-C36D-49B9-87F1-636BA0F06105}" type="pres">
      <dgm:prSet presAssocID="{DE244C7B-7496-4889-A54D-FC2DF46AA5AC}" presName="childText" presStyleLbl="conFgAcc1" presStyleIdx="0" presStyleCnt="3">
        <dgm:presLayoutVars>
          <dgm:bulletEnabled val="1"/>
        </dgm:presLayoutVars>
      </dgm:prSet>
      <dgm:spPr/>
    </dgm:pt>
    <dgm:pt modelId="{BC93C8A1-2501-42AF-9890-72E2AE101D9A}" type="pres">
      <dgm:prSet presAssocID="{CD9B1B55-354A-4072-B0D8-802672B4BAD8}" presName="spaceBetweenRectangles" presStyleCnt="0"/>
      <dgm:spPr/>
    </dgm:pt>
    <dgm:pt modelId="{CD9F4955-04DC-4DC6-B7AD-E968C9A3B22F}" type="pres">
      <dgm:prSet presAssocID="{26B4A50B-243F-482E-821F-9F459B9E7366}" presName="parentLin" presStyleCnt="0"/>
      <dgm:spPr/>
    </dgm:pt>
    <dgm:pt modelId="{76E6F260-1484-45B9-9F92-E9FA8EA64595}" type="pres">
      <dgm:prSet presAssocID="{26B4A50B-243F-482E-821F-9F459B9E7366}" presName="parentLeftMargin" presStyleLbl="node1" presStyleIdx="0" presStyleCnt="3"/>
      <dgm:spPr/>
    </dgm:pt>
    <dgm:pt modelId="{0EF1FE42-F081-4330-ABF5-1F5E6C9ADDB5}" type="pres">
      <dgm:prSet presAssocID="{26B4A50B-243F-482E-821F-9F459B9E73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3BCE0D-B064-4144-B779-382C63B25CE0}" type="pres">
      <dgm:prSet presAssocID="{26B4A50B-243F-482E-821F-9F459B9E7366}" presName="negativeSpace" presStyleCnt="0"/>
      <dgm:spPr/>
    </dgm:pt>
    <dgm:pt modelId="{BD8906DE-3C05-4AE9-9336-8F2C43E22912}" type="pres">
      <dgm:prSet presAssocID="{26B4A50B-243F-482E-821F-9F459B9E7366}" presName="childText" presStyleLbl="conFgAcc1" presStyleIdx="1" presStyleCnt="3">
        <dgm:presLayoutVars>
          <dgm:bulletEnabled val="1"/>
        </dgm:presLayoutVars>
      </dgm:prSet>
      <dgm:spPr/>
    </dgm:pt>
    <dgm:pt modelId="{37F54F3E-97D5-41B2-BC36-7734A4BCB463}" type="pres">
      <dgm:prSet presAssocID="{F2FCEC65-B35F-4534-861B-8D31109E293F}" presName="spaceBetweenRectangles" presStyleCnt="0"/>
      <dgm:spPr/>
    </dgm:pt>
    <dgm:pt modelId="{393EDB04-73DC-481F-889E-616D831D4926}" type="pres">
      <dgm:prSet presAssocID="{2304E11C-7291-43CA-84AA-9243B8194C8E}" presName="parentLin" presStyleCnt="0"/>
      <dgm:spPr/>
    </dgm:pt>
    <dgm:pt modelId="{67E73BF6-67C0-44B4-9BA4-227046E03007}" type="pres">
      <dgm:prSet presAssocID="{2304E11C-7291-43CA-84AA-9243B8194C8E}" presName="parentLeftMargin" presStyleLbl="node1" presStyleIdx="1" presStyleCnt="3"/>
      <dgm:spPr/>
    </dgm:pt>
    <dgm:pt modelId="{A5BA60E8-6A73-408E-9CE0-940BFA348EB6}" type="pres">
      <dgm:prSet presAssocID="{2304E11C-7291-43CA-84AA-9243B8194C8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86E27A9-143D-4374-831B-16DFA7B018E7}" type="pres">
      <dgm:prSet presAssocID="{2304E11C-7291-43CA-84AA-9243B8194C8E}" presName="negativeSpace" presStyleCnt="0"/>
      <dgm:spPr/>
    </dgm:pt>
    <dgm:pt modelId="{933C0D6C-DCF2-43CC-8C2B-83816B67B211}" type="pres">
      <dgm:prSet presAssocID="{2304E11C-7291-43CA-84AA-9243B8194C8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D44602E-3AF0-48EF-B4E5-FAC679130DC0}" type="presOf" srcId="{2304E11C-7291-43CA-84AA-9243B8194C8E}" destId="{A5BA60E8-6A73-408E-9CE0-940BFA348EB6}" srcOrd="1" destOrd="0" presId="urn:microsoft.com/office/officeart/2005/8/layout/list1"/>
    <dgm:cxn modelId="{56EBD931-44AB-43C4-8004-93FB81E6A4B5}" type="presOf" srcId="{DE244C7B-7496-4889-A54D-FC2DF46AA5AC}" destId="{3A2CF9CE-DE41-4D35-9E5E-B9C374DC4E85}" srcOrd="0" destOrd="0" presId="urn:microsoft.com/office/officeart/2005/8/layout/list1"/>
    <dgm:cxn modelId="{22F06733-F7C5-4109-98F9-E7434E948698}" type="presOf" srcId="{FAB2D0A9-A8EA-4522-8289-5CA180B6F743}" destId="{933C0D6C-DCF2-43CC-8C2B-83816B67B211}" srcOrd="0" destOrd="2" presId="urn:microsoft.com/office/officeart/2005/8/layout/list1"/>
    <dgm:cxn modelId="{D02F6D34-E881-4266-B1BA-38EDED29BF0B}" srcId="{2304E11C-7291-43CA-84AA-9243B8194C8E}" destId="{027F5327-60D5-4F5D-A330-92453E4674DA}" srcOrd="6" destOrd="0" parTransId="{9CF363AC-8251-49FF-B525-F479E5FC3F7F}" sibTransId="{18C30CE4-1C44-49BC-AA5E-B7E87792AE25}"/>
    <dgm:cxn modelId="{E200633C-4C0E-452C-B00D-FB2E10701122}" type="presOf" srcId="{A9CB6DB5-F6F8-434A-A5D7-5EB586842BF1}" destId="{933C0D6C-DCF2-43CC-8C2B-83816B67B211}" srcOrd="0" destOrd="1" presId="urn:microsoft.com/office/officeart/2005/8/layout/list1"/>
    <dgm:cxn modelId="{7B388760-CCA7-4F7E-A048-F81DE1B94F24}" srcId="{8EF571B4-2F49-40F6-954A-E799053F7BC1}" destId="{26B4A50B-243F-482E-821F-9F459B9E7366}" srcOrd="1" destOrd="0" parTransId="{0A52C4B8-FE4C-4B8C-A76C-840EC262665E}" sibTransId="{F2FCEC65-B35F-4534-861B-8D31109E293F}"/>
    <dgm:cxn modelId="{A21EBC41-C8B9-48C1-80A7-7186FD35F339}" srcId="{2304E11C-7291-43CA-84AA-9243B8194C8E}" destId="{89DDFE0C-60A6-4217-B94B-38A2E9370468}" srcOrd="3" destOrd="0" parTransId="{02D22477-B0C3-4487-BF51-0DB0D90A003B}" sibTransId="{75C14A21-9AFA-4B88-A8C6-F944D9B06A65}"/>
    <dgm:cxn modelId="{4ECDCB62-4070-4BC7-A455-5AE1E20F0BA4}" srcId="{2304E11C-7291-43CA-84AA-9243B8194C8E}" destId="{D7CE1AC6-2705-44C7-9441-AA6AD442F455}" srcOrd="4" destOrd="0" parTransId="{3564E06E-B778-43F9-869B-3F7B32CA20A9}" sibTransId="{1C4EB70E-17B9-4D78-B49B-383C628D0FCA}"/>
    <dgm:cxn modelId="{5B9C9563-A166-4DA7-B2CE-D61D8E823121}" srcId="{2304E11C-7291-43CA-84AA-9243B8194C8E}" destId="{FAB2D0A9-A8EA-4522-8289-5CA180B6F743}" srcOrd="2" destOrd="0" parTransId="{4F37E45B-B429-48AE-A887-FECB4E7E8EA9}" sibTransId="{B98CCB8E-7F91-4DAE-B538-A16EEAFC03A0}"/>
    <dgm:cxn modelId="{019DC564-267A-4867-B6BD-6B9227F130D1}" type="presOf" srcId="{26B4A50B-243F-482E-821F-9F459B9E7366}" destId="{76E6F260-1484-45B9-9F92-E9FA8EA64595}" srcOrd="0" destOrd="0" presId="urn:microsoft.com/office/officeart/2005/8/layout/list1"/>
    <dgm:cxn modelId="{C3CF4747-0E89-4E39-B516-19D0FA0A467C}" type="presOf" srcId="{D7CE1AC6-2705-44C7-9441-AA6AD442F455}" destId="{933C0D6C-DCF2-43CC-8C2B-83816B67B211}" srcOrd="0" destOrd="4" presId="urn:microsoft.com/office/officeart/2005/8/layout/list1"/>
    <dgm:cxn modelId="{63EB8F47-1B86-4AEA-BC61-5C74197AF59E}" type="presOf" srcId="{027F5327-60D5-4F5D-A330-92453E4674DA}" destId="{933C0D6C-DCF2-43CC-8C2B-83816B67B211}" srcOrd="0" destOrd="6" presId="urn:microsoft.com/office/officeart/2005/8/layout/list1"/>
    <dgm:cxn modelId="{BAEAD36B-EA1E-42DD-B45B-4C61DEA14D90}" type="presOf" srcId="{26B4A50B-243F-482E-821F-9F459B9E7366}" destId="{0EF1FE42-F081-4330-ABF5-1F5E6C9ADDB5}" srcOrd="1" destOrd="0" presId="urn:microsoft.com/office/officeart/2005/8/layout/list1"/>
    <dgm:cxn modelId="{1BD14271-7E68-4B3A-AA0A-2CE225791E33}" srcId="{2304E11C-7291-43CA-84AA-9243B8194C8E}" destId="{A8AC33F3-F289-4846-ABD9-B2FF3D160FF3}" srcOrd="5" destOrd="0" parTransId="{4011B043-0D7A-4ECD-ABAA-C33FCF05F47C}" sibTransId="{600E40FC-5B3A-4998-9169-C3635F3315DA}"/>
    <dgm:cxn modelId="{E4F79552-4335-4AE2-9108-97B238C41100}" srcId="{8EF571B4-2F49-40F6-954A-E799053F7BC1}" destId="{2304E11C-7291-43CA-84AA-9243B8194C8E}" srcOrd="2" destOrd="0" parTransId="{9B114309-E373-4300-80DA-6B42EA6EE31D}" sibTransId="{AD086B94-1837-4A07-AE28-7703C255DE6D}"/>
    <dgm:cxn modelId="{8BF36875-32D2-4C29-9131-E235B48BEE28}" type="presOf" srcId="{C59D1DB8-D507-45AC-BF95-C045455AFB5D}" destId="{933C0D6C-DCF2-43CC-8C2B-83816B67B211}" srcOrd="0" destOrd="0" presId="urn:microsoft.com/office/officeart/2005/8/layout/list1"/>
    <dgm:cxn modelId="{CAEB8D90-93F2-4ECF-890C-27291961226C}" type="presOf" srcId="{89DDFE0C-60A6-4217-B94B-38A2E9370468}" destId="{933C0D6C-DCF2-43CC-8C2B-83816B67B211}" srcOrd="0" destOrd="3" presId="urn:microsoft.com/office/officeart/2005/8/layout/list1"/>
    <dgm:cxn modelId="{B333B793-0B78-4192-86DB-F6A9EFDF57E1}" type="presOf" srcId="{A8AC33F3-F289-4846-ABD9-B2FF3D160FF3}" destId="{933C0D6C-DCF2-43CC-8C2B-83816B67B211}" srcOrd="0" destOrd="5" presId="urn:microsoft.com/office/officeart/2005/8/layout/list1"/>
    <dgm:cxn modelId="{40DDC2B3-BC69-4E14-BADB-8437B1471D3A}" type="presOf" srcId="{8EF571B4-2F49-40F6-954A-E799053F7BC1}" destId="{0C0A1132-B7CB-4012-96A3-05D506A80662}" srcOrd="0" destOrd="0" presId="urn:microsoft.com/office/officeart/2005/8/layout/list1"/>
    <dgm:cxn modelId="{25F46AC0-6BBA-4D94-B09E-AD120BDD93CD}" srcId="{2304E11C-7291-43CA-84AA-9243B8194C8E}" destId="{A9CB6DB5-F6F8-434A-A5D7-5EB586842BF1}" srcOrd="1" destOrd="0" parTransId="{97D435DE-0956-49E1-AE99-D4B3F3618AD2}" sibTransId="{E1F2FE48-B0EE-4BCC-B4DD-68FC4D65B30A}"/>
    <dgm:cxn modelId="{C44BBBCC-8B4E-4B5F-9676-5EB1E0D687D4}" srcId="{2304E11C-7291-43CA-84AA-9243B8194C8E}" destId="{C59D1DB8-D507-45AC-BF95-C045455AFB5D}" srcOrd="0" destOrd="0" parTransId="{19502DBC-037A-4613-A524-53C7B23419F3}" sibTransId="{1DD21BEB-915D-4D48-940B-9809326129E7}"/>
    <dgm:cxn modelId="{FEA153CD-56F3-40FF-A7D8-E32A39737D3E}" srcId="{8EF571B4-2F49-40F6-954A-E799053F7BC1}" destId="{DE244C7B-7496-4889-A54D-FC2DF46AA5AC}" srcOrd="0" destOrd="0" parTransId="{DCEFF2D7-53CC-4140-9EC3-5BF50D8A8916}" sibTransId="{CD9B1B55-354A-4072-B0D8-802672B4BAD8}"/>
    <dgm:cxn modelId="{BFD5B7CF-C448-4E28-8BB3-6F383E406C26}" type="presOf" srcId="{DE244C7B-7496-4889-A54D-FC2DF46AA5AC}" destId="{E6876987-1E73-44E1-B574-F59CE1EF36DB}" srcOrd="1" destOrd="0" presId="urn:microsoft.com/office/officeart/2005/8/layout/list1"/>
    <dgm:cxn modelId="{BE8E89EE-3665-485B-A17E-8453FD230C75}" type="presOf" srcId="{2304E11C-7291-43CA-84AA-9243B8194C8E}" destId="{67E73BF6-67C0-44B4-9BA4-227046E03007}" srcOrd="0" destOrd="0" presId="urn:microsoft.com/office/officeart/2005/8/layout/list1"/>
    <dgm:cxn modelId="{54521AAD-5EC9-4EF5-A8FC-A6D3D418EBA3}" type="presParOf" srcId="{0C0A1132-B7CB-4012-96A3-05D506A80662}" destId="{04895515-5F2C-47CE-9EA6-1B9F0632249E}" srcOrd="0" destOrd="0" presId="urn:microsoft.com/office/officeart/2005/8/layout/list1"/>
    <dgm:cxn modelId="{60D15BCD-4CC6-46A7-9007-99F644C6D761}" type="presParOf" srcId="{04895515-5F2C-47CE-9EA6-1B9F0632249E}" destId="{3A2CF9CE-DE41-4D35-9E5E-B9C374DC4E85}" srcOrd="0" destOrd="0" presId="urn:microsoft.com/office/officeart/2005/8/layout/list1"/>
    <dgm:cxn modelId="{F722EB63-2F24-4944-AF18-8526CEE32811}" type="presParOf" srcId="{04895515-5F2C-47CE-9EA6-1B9F0632249E}" destId="{E6876987-1E73-44E1-B574-F59CE1EF36DB}" srcOrd="1" destOrd="0" presId="urn:microsoft.com/office/officeart/2005/8/layout/list1"/>
    <dgm:cxn modelId="{32E836F8-884C-4B37-B500-9EBA7ACB4F07}" type="presParOf" srcId="{0C0A1132-B7CB-4012-96A3-05D506A80662}" destId="{1DA940CA-34C1-4AB7-844D-3A8DCDB96CE1}" srcOrd="1" destOrd="0" presId="urn:microsoft.com/office/officeart/2005/8/layout/list1"/>
    <dgm:cxn modelId="{7B6BF327-B820-476A-B4A8-7E50B72BA25C}" type="presParOf" srcId="{0C0A1132-B7CB-4012-96A3-05D506A80662}" destId="{A7FFDC2F-C36D-49B9-87F1-636BA0F06105}" srcOrd="2" destOrd="0" presId="urn:microsoft.com/office/officeart/2005/8/layout/list1"/>
    <dgm:cxn modelId="{E247E941-4388-4D90-AB61-DAFF4D18AD20}" type="presParOf" srcId="{0C0A1132-B7CB-4012-96A3-05D506A80662}" destId="{BC93C8A1-2501-42AF-9890-72E2AE101D9A}" srcOrd="3" destOrd="0" presId="urn:microsoft.com/office/officeart/2005/8/layout/list1"/>
    <dgm:cxn modelId="{2ED3877C-9849-45B5-81A2-AD39E9E71BDC}" type="presParOf" srcId="{0C0A1132-B7CB-4012-96A3-05D506A80662}" destId="{CD9F4955-04DC-4DC6-B7AD-E968C9A3B22F}" srcOrd="4" destOrd="0" presId="urn:microsoft.com/office/officeart/2005/8/layout/list1"/>
    <dgm:cxn modelId="{64D831B6-73B9-430C-883B-09C4C654DD24}" type="presParOf" srcId="{CD9F4955-04DC-4DC6-B7AD-E968C9A3B22F}" destId="{76E6F260-1484-45B9-9F92-E9FA8EA64595}" srcOrd="0" destOrd="0" presId="urn:microsoft.com/office/officeart/2005/8/layout/list1"/>
    <dgm:cxn modelId="{BCFE8A8C-7E99-458B-BD13-2CEC1CB80391}" type="presParOf" srcId="{CD9F4955-04DC-4DC6-B7AD-E968C9A3B22F}" destId="{0EF1FE42-F081-4330-ABF5-1F5E6C9ADDB5}" srcOrd="1" destOrd="0" presId="urn:microsoft.com/office/officeart/2005/8/layout/list1"/>
    <dgm:cxn modelId="{C9201AD6-323E-486E-A1B8-FA55D0DFB6D1}" type="presParOf" srcId="{0C0A1132-B7CB-4012-96A3-05D506A80662}" destId="{AC3BCE0D-B064-4144-B779-382C63B25CE0}" srcOrd="5" destOrd="0" presId="urn:microsoft.com/office/officeart/2005/8/layout/list1"/>
    <dgm:cxn modelId="{3EEA63E2-5263-477E-92B9-3B5209BD8232}" type="presParOf" srcId="{0C0A1132-B7CB-4012-96A3-05D506A80662}" destId="{BD8906DE-3C05-4AE9-9336-8F2C43E22912}" srcOrd="6" destOrd="0" presId="urn:microsoft.com/office/officeart/2005/8/layout/list1"/>
    <dgm:cxn modelId="{0B74FE3A-4282-4A00-B43B-45AC2ECFD653}" type="presParOf" srcId="{0C0A1132-B7CB-4012-96A3-05D506A80662}" destId="{37F54F3E-97D5-41B2-BC36-7734A4BCB463}" srcOrd="7" destOrd="0" presId="urn:microsoft.com/office/officeart/2005/8/layout/list1"/>
    <dgm:cxn modelId="{7E611B7E-8D19-4F09-80DC-320DFA4AE0D6}" type="presParOf" srcId="{0C0A1132-B7CB-4012-96A3-05D506A80662}" destId="{393EDB04-73DC-481F-889E-616D831D4926}" srcOrd="8" destOrd="0" presId="urn:microsoft.com/office/officeart/2005/8/layout/list1"/>
    <dgm:cxn modelId="{E1CD491E-2512-4DCC-8E5F-6A5ADCD6DF19}" type="presParOf" srcId="{393EDB04-73DC-481F-889E-616D831D4926}" destId="{67E73BF6-67C0-44B4-9BA4-227046E03007}" srcOrd="0" destOrd="0" presId="urn:microsoft.com/office/officeart/2005/8/layout/list1"/>
    <dgm:cxn modelId="{6B7A3601-E6BD-40DF-ABBC-44FB04300454}" type="presParOf" srcId="{393EDB04-73DC-481F-889E-616D831D4926}" destId="{A5BA60E8-6A73-408E-9CE0-940BFA348EB6}" srcOrd="1" destOrd="0" presId="urn:microsoft.com/office/officeart/2005/8/layout/list1"/>
    <dgm:cxn modelId="{BA056EF1-6947-41F2-A6B9-6909F7AF72BB}" type="presParOf" srcId="{0C0A1132-B7CB-4012-96A3-05D506A80662}" destId="{E86E27A9-143D-4374-831B-16DFA7B018E7}" srcOrd="9" destOrd="0" presId="urn:microsoft.com/office/officeart/2005/8/layout/list1"/>
    <dgm:cxn modelId="{0865CE1E-614E-4900-9039-A41689F23990}" type="presParOf" srcId="{0C0A1132-B7CB-4012-96A3-05D506A80662}" destId="{933C0D6C-DCF2-43CC-8C2B-83816B67B21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FDC2F-C36D-49B9-87F1-636BA0F06105}">
      <dsp:nvSpPr>
        <dsp:cNvPr id="0" name=""/>
        <dsp:cNvSpPr/>
      </dsp:nvSpPr>
      <dsp:spPr>
        <a:xfrm>
          <a:off x="0" y="843811"/>
          <a:ext cx="57415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76987-1E73-44E1-B574-F59CE1EF36DB}">
      <dsp:nvSpPr>
        <dsp:cNvPr id="0" name=""/>
        <dsp:cNvSpPr/>
      </dsp:nvSpPr>
      <dsp:spPr>
        <a:xfrm>
          <a:off x="287076" y="607651"/>
          <a:ext cx="4019073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Confused about the bargaining agreement?</a:t>
          </a:r>
        </a:p>
      </dsp:txBody>
      <dsp:txXfrm>
        <a:off x="310133" y="630708"/>
        <a:ext cx="3972959" cy="426206"/>
      </dsp:txXfrm>
    </dsp:sp>
    <dsp:sp modelId="{BD8906DE-3C05-4AE9-9336-8F2C43E22912}">
      <dsp:nvSpPr>
        <dsp:cNvPr id="0" name=""/>
        <dsp:cNvSpPr/>
      </dsp:nvSpPr>
      <dsp:spPr>
        <a:xfrm>
          <a:off x="0" y="1569571"/>
          <a:ext cx="574153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1FE42-F081-4330-ABF5-1F5E6C9ADDB5}">
      <dsp:nvSpPr>
        <dsp:cNvPr id="0" name=""/>
        <dsp:cNvSpPr/>
      </dsp:nvSpPr>
      <dsp:spPr>
        <a:xfrm>
          <a:off x="287076" y="1333411"/>
          <a:ext cx="4019073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Represent you if you face discipline</a:t>
          </a:r>
        </a:p>
      </dsp:txBody>
      <dsp:txXfrm>
        <a:off x="310133" y="1356468"/>
        <a:ext cx="3972959" cy="426206"/>
      </dsp:txXfrm>
    </dsp:sp>
    <dsp:sp modelId="{933C0D6C-DCF2-43CC-8C2B-83816B67B211}">
      <dsp:nvSpPr>
        <dsp:cNvPr id="0" name=""/>
        <dsp:cNvSpPr/>
      </dsp:nvSpPr>
      <dsp:spPr>
        <a:xfrm>
          <a:off x="0" y="2295331"/>
          <a:ext cx="5741533" cy="226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5607" tIns="333248" rIns="44560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Free college benefits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Scholarships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AFSCME Advantage Auto Buying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Cell phone service discount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Pet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Legal services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And more…</a:t>
          </a:r>
        </a:p>
      </dsp:txBody>
      <dsp:txXfrm>
        <a:off x="0" y="2295331"/>
        <a:ext cx="5741533" cy="2268000"/>
      </dsp:txXfrm>
    </dsp:sp>
    <dsp:sp modelId="{A5BA60E8-6A73-408E-9CE0-940BFA348EB6}">
      <dsp:nvSpPr>
        <dsp:cNvPr id="0" name=""/>
        <dsp:cNvSpPr/>
      </dsp:nvSpPr>
      <dsp:spPr>
        <a:xfrm>
          <a:off x="287076" y="2059171"/>
          <a:ext cx="4019073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911" tIns="0" rIns="15191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Discounts:</a:t>
          </a:r>
        </a:p>
      </dsp:txBody>
      <dsp:txXfrm>
        <a:off x="310133" y="2082228"/>
        <a:ext cx="3972959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5B15-0988-4999-96AE-A67D8689DCA1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E98C4-68C7-443E-8507-2FF0F35E87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27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a rep here and welcome you to the muni and to go over the orientation packet, the benefits of being a member.  First let me tell you about the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you have lost anything from your welcome packet, you can download any of them at the website.</a:t>
            </a:r>
            <a:br>
              <a:rPr lang="en-US" dirty="0"/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elcome letter from AMEA Board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Weingarten Rights Card – if you have a problem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ontract benefit overview document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ayroll calendar for the year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Committee list for this year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Bylaws and a meeting schedule for the year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ontact list of AMEA officers and shop stewards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dues check-off form/membership application that must be completed online (https://www.ameatoday.org/become-member)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text message update flyer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AFSCME benefit literature/pamphlets.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21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elcome letter from AMEA Board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Weingarten Rights Card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ontract benefit overview document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ayroll calendar for the year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Committee list for this year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Bylaws and a meeting schedule for the year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ontact list of AMEA officers and shop stewards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dues check-off form/membership application that must be completed online (https://www.ameatoday.org/become-member)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text message update flyer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AFSCME benefit literature/pamphlets.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95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 me just review what membership benefits you get</a:t>
            </a:r>
          </a:p>
          <a:p>
            <a:endParaRPr lang="en-US" dirty="0"/>
          </a:p>
          <a:p>
            <a:r>
              <a:rPr lang="en-US" dirty="0"/>
              <a:t>You have rep and a voice and explain to you about the bargain unit…work hour, work conditions  you have a person to call if you have a question about the union</a:t>
            </a:r>
          </a:p>
          <a:p>
            <a:endParaRPr lang="en-US" dirty="0"/>
          </a:p>
          <a:p>
            <a:r>
              <a:rPr lang="en-US" dirty="0"/>
              <a:t>Sell the union/cost</a:t>
            </a:r>
          </a:p>
          <a:p>
            <a:endParaRPr lang="en-US" dirty="0"/>
          </a:p>
          <a:p>
            <a:r>
              <a:rPr lang="en-US" dirty="0"/>
              <a:t>For you to be part of the union there are dues: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22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me tell you what the dues are</a:t>
            </a:r>
          </a:p>
          <a:p>
            <a:endParaRPr lang="en-US" dirty="0"/>
          </a:p>
          <a:p>
            <a:r>
              <a:rPr lang="en-US" dirty="0"/>
              <a:t>From dues let me show you how to be a member of the  union</a:t>
            </a:r>
          </a:p>
          <a:p>
            <a:endParaRPr lang="en-US" dirty="0"/>
          </a:p>
          <a:p>
            <a:r>
              <a:rPr lang="en-US" dirty="0"/>
              <a:t>Auto taken from you pay check</a:t>
            </a:r>
          </a:p>
          <a:p>
            <a:endParaRPr lang="en-US" dirty="0"/>
          </a:p>
          <a:p>
            <a:r>
              <a:rPr lang="en-US" dirty="0"/>
              <a:t>https://www.ameatoday.org/news/new-dues-rate-implementation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45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what your membership application looks like</a:t>
            </a:r>
          </a:p>
          <a:p>
            <a:endParaRPr lang="en-US" dirty="0"/>
          </a:p>
          <a:p>
            <a:r>
              <a:rPr lang="en-US" dirty="0"/>
              <a:t>We want to make sure we ep you and this is how you become a member.</a:t>
            </a:r>
          </a:p>
          <a:p>
            <a:endParaRPr lang="en-US" dirty="0"/>
          </a:p>
          <a:p>
            <a:r>
              <a:rPr lang="en-US" dirty="0"/>
              <a:t>Let me show you how to bill your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18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39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giving me your fishing spot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70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72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out the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4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basically means if we stand together as a union we can get a better collective bargain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8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5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you are trying to work with management to make sure you are fairly representation. We have your back when there is a problem that you cannot handle.</a:t>
            </a:r>
          </a:p>
          <a:p>
            <a:endParaRPr lang="en-US" dirty="0"/>
          </a:p>
          <a:p>
            <a:r>
              <a:rPr lang="en-US" dirty="0"/>
              <a:t>If you don’t ask for it you don’t get—you have given up your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42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 and work rules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85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</a:t>
            </a:r>
            <a:r>
              <a:rPr lang="en-US" dirty="0" err="1"/>
              <a:t>amea</a:t>
            </a:r>
            <a:r>
              <a:rPr lang="en-US" dirty="0"/>
              <a:t> website </a:t>
            </a:r>
          </a:p>
          <a:p>
            <a:endParaRPr lang="en-US" dirty="0"/>
          </a:p>
          <a:p>
            <a:r>
              <a:rPr lang="en-US" dirty="0"/>
              <a:t>The union meets twice a month and we would like to get a </a:t>
            </a:r>
            <a:r>
              <a:rPr lang="en-US" dirty="0" err="1"/>
              <a:t>quorm</a:t>
            </a:r>
            <a:r>
              <a:rPr lang="en-US" dirty="0"/>
              <a:t> which needs 10 times a month. </a:t>
            </a:r>
          </a:p>
          <a:p>
            <a:r>
              <a:rPr lang="en-US" dirty="0"/>
              <a:t>Hour paid work </a:t>
            </a:r>
          </a:p>
          <a:p>
            <a:r>
              <a:rPr lang="en-US" dirty="0"/>
              <a:t>Like there suggestion </a:t>
            </a:r>
          </a:p>
          <a:p>
            <a:r>
              <a:rPr lang="en-US" dirty="0"/>
              <a:t>And input </a:t>
            </a:r>
          </a:p>
          <a:p>
            <a:r>
              <a:rPr lang="en-US" dirty="0"/>
              <a:t>We can't rep you well if we don’t know what your problems is</a:t>
            </a:r>
          </a:p>
          <a:p>
            <a:r>
              <a:rPr lang="en-US" dirty="0"/>
              <a:t>Find election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E98C4-68C7-443E-8507-2FF0F35E87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question-mark-question-1750942/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80000hours.org/2017/06/which-jobs-do-economists-say-create-the-largest-spillover-benefits-for-society/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ameatoday.org/get-new-contract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>
            <a:extLst>
              <a:ext uri="{FF2B5EF4-FFF2-40B4-BE49-F238E27FC236}">
                <a16:creationId xmlns:a16="http://schemas.microsoft.com/office/drawing/2014/main" id="{4432DA31-8308-4F44-87C4-068169AA4D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86EB10-D1CF-4568-A489-78FDA5332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75" y="2032000"/>
            <a:ext cx="5175796" cy="2819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AMEA Union orientation </a:t>
            </a:r>
          </a:p>
        </p:txBody>
      </p:sp>
      <p:sp>
        <p:nvSpPr>
          <p:cNvPr id="96" name="Freeform 5">
            <a:extLst>
              <a:ext uri="{FF2B5EF4-FFF2-40B4-BE49-F238E27FC236}">
                <a16:creationId xmlns:a16="http://schemas.microsoft.com/office/drawing/2014/main" id="{FF1A693B-B01F-495D-B7C3-A8A32FABD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42EA3D89-AA8F-4B30-BD32-689BC08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8560822-202F-44A1-8AD0-4DFA0B978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6819FEB-3028-4930-BB95-4DF764A29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F9F751C-6659-4D1E-92FD-F65307754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2BF8AC-7D53-4998-8B45-DDA32D624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5B4D07-C909-48CD-A1B0-D48FD4D9B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8043747-57B7-424E-81AA-F86746B46E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091A125-4718-4F53-81E7-7DD538EF25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4490403-923C-4FBB-B4B5-9708272E7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1AF7DE2-46D4-4A1A-8502-679599FA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F0E1CC-1975-466F-9B4D-9727ECE1C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DF1D877-8EFC-4F1B-A677-51DE12C74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BC62A0-A1B6-4F2C-A7D7-6DDE86ED3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DD51015-48F8-4C3D-A4CE-D9A9F52CB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C8DF23A-8AC4-4AB0-89CF-DC73E1958E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9F8B4E1-78B6-497E-ACAF-4EAF766F1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DC6E287-A402-4B78-B9DE-59A55DEA4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F1FD36A-C6E2-4FAD-A06A-17C2826DC7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98148C8-561B-41C5-B84D-9038A55FF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0E1BA28-1C9D-4B6A-8610-6EED517A2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856D590-837C-4B34-AD19-BB4200B12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6A8CDB-67AB-41B4-9D28-BB0A3D29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CE0B0B9-59BC-4F11-8D94-F395B1F84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84D4EEB-3A53-40A0-B4CB-9D0CC6FC1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73CEA0B-0FD7-469F-BFEB-12DEE7C9E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A16A0F7-B0E9-4216-A538-A000F19FC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A2F049B-0BE4-4AE2-ABF4-D604BE5B5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AA867C9-DE9A-4405-8E53-AC18CCEE7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88425B5-1685-4D9F-87AA-213D8596F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F675449-5E54-4703-A333-7C844C69C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85F835A-372F-42AB-A530-928AC447F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68D73EC-6E94-474A-95AE-0DF8F01A3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CD7A246-2853-41AC-AEBA-B812D2DA5B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EC8E081-AEE0-4D38-A497-DAE57B9C5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EDFBE0B-3ABF-4BFB-A687-82C67B589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B06B412-2CD5-479C-9885-1D6B02E5C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F49912C-3259-4D0B-AB19-33BC8EA827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DD0A671-A77D-4985-8C1C-F7D735D9A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1791C46-32E4-4EA5-BCD1-6C917687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84802A4-337B-4DEE-935B-E5F9C0FA2E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18A605A-F0CB-4C95-B35C-187301ECA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4BBF6C9-9BE3-4B76-969D-FCC5846CB5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F940DB1-E3A8-4445-B07A-DB784F68D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B42900D-37AA-4CC9-A27D-35327F49D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01FC7C9-6B6B-4D53-B616-5509384E5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5BBD75B-7F19-4752-A6BD-1642C987C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8099A3D-93D4-47B2-BC23-8DB271983A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4A144D2-82FB-4610-ABA1-B9FBD73913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782A9D6-5B2B-47A8-AB6D-7A5C6163C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E4D4EB4F-C925-4F2D-A620-1588FC290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0104374-7C09-4324-B491-1E6EA7658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82E5189-2C41-4C43-B8EC-13E0ACF46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5DADB3E-0B98-443D-9A49-BBC833BF3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6883516F-515E-4DBE-A2EB-0500F413A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A34DACD-FEC2-494D-A789-C09F9A2B5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7D83997-606B-41D3-9439-E2D41C784F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A30A759-F1D3-4894-AC5E-96686CBD7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599209-8D45-463F-A6C3-95AC93BC4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D0DD26B-6FDE-4C29-A30B-903D439BE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1479C92-3879-47DD-9741-AD21E38734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B70162F-223D-4EB1-9505-35D2AB612F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D4B954B-C564-4F7B-8B86-5E2336FF9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2E90741-9F35-41E1-BF27-FBC92A75D7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8E2D2E8-098F-44DD-B4D6-D7514EB728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376E433-9794-487F-9D24-65C61C40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971FF63-F764-417E-8C5D-B6FB5205A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1333B6C0-D004-4DF4-A04D-6BE5BB856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4BD1ECB-7B27-4957-9983-E91CAA5CE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F4CFF6C-2989-4090-BAE6-A14B3B855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87DB52A-D2E0-40E4-9419-EA35343EC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8D20BB4-F6E3-4D47-B94E-E3431DA393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0728C10-A418-4572-9383-B5EF0A106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C9E6DDC-9AD5-4EC0-8300-494012BEA3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7CE0F0A0-5FD7-4A21-B839-69241D58A1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E29FDB8-240A-41E1-B846-0C9D20B0F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CE05712F-D9DC-499D-8805-38FDC2D0C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B87446A-0ADE-4BB1-AE78-7146B26763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8188F5D-F806-47EF-9225-C9B1A0AD45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2270029-B1B7-43AD-B34D-9B7AA9742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8013433-8074-40C7-812C-8A1B61DEF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5B7BC651-A728-4F1B-B475-AAE3C08024F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267074" y="2706857"/>
            <a:ext cx="3565349" cy="24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5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7C8B-90BB-46F7-8493-6C88AB1D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511" y="66860"/>
            <a:ext cx="4457506" cy="104222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Union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B04F-37AD-4EE8-913B-473023D4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5170" y="873105"/>
            <a:ext cx="7004249" cy="5818398"/>
          </a:xfrm>
        </p:spPr>
        <p:txBody>
          <a:bodyPr>
            <a:noAutofit/>
          </a:bodyPr>
          <a:lstStyle/>
          <a:p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union meets once a month.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union cannot provide meaningful representation if you do not explain or communicate your problems. 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need your input; we always want new ideas</a:t>
            </a:r>
          </a:p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 more about your fellow union workers</a:t>
            </a:r>
          </a:p>
          <a:p>
            <a:r>
              <a:rPr lang="en-US" sz="2200" dirty="0">
                <a:latin typeface="Calibri" panose="020F0502020204030204" pitchFamily="34" charset="0"/>
                <a:cs typeface="Arial" panose="020B0604020202020204" pitchFamily="34" charset="0"/>
              </a:rPr>
              <a:t>Take advantage of networking opportunities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 out when our meetings are: </a:t>
            </a:r>
          </a:p>
          <a:p>
            <a:pPr marL="0" indent="0"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https://www.ameatoday.org/calendar-events</a:t>
            </a:r>
          </a:p>
          <a:p>
            <a:pPr marL="0" indent="0">
              <a:buNone/>
            </a:pP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(Please note all meetings are currently using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oom.)</a:t>
            </a:r>
          </a:p>
          <a:p>
            <a:pPr marL="0" indent="0">
              <a:buNone/>
            </a:pP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200" dirty="0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0193656F-0B1D-4A87-BDE2-910130E6E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71" y="1260004"/>
            <a:ext cx="4012642" cy="4337992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8A2B28-EFB8-45F0-B5F3-123FDB1B6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4101" y="5719953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583AE-5228-41CE-A686-D685BEEF2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209" y="792337"/>
            <a:ext cx="8449582" cy="242146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Summary of your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3D23-CD5A-4871-8B13-FC672673F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7137" y="3538174"/>
            <a:ext cx="7197726" cy="14054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cap="all" dirty="0"/>
              <a:t>If you lose or misplace anything in your packet, you can download any of the documents from the </a:t>
            </a:r>
            <a:r>
              <a:rPr lang="en-US" cap="all" dirty="0" err="1"/>
              <a:t>amea</a:t>
            </a:r>
            <a:r>
              <a:rPr lang="en-US" cap="all" dirty="0"/>
              <a:t> website.</a:t>
            </a:r>
          </a:p>
          <a:p>
            <a:pPr marL="0" indent="0" algn="ctr">
              <a:buNone/>
            </a:pPr>
            <a:r>
              <a:rPr lang="en-US" sz="2400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www.ameatoday.org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3EC938-734F-4C00-8963-D20144A3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5354" y="123825"/>
            <a:ext cx="1428750" cy="971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FE6AE03-8022-48C1-AEC6-A9E05120B449}"/>
              </a:ext>
            </a:extLst>
          </p:cNvPr>
          <p:cNvSpPr/>
          <p:nvPr/>
        </p:nvSpPr>
        <p:spPr>
          <a:xfrm>
            <a:off x="1411296" y="4976689"/>
            <a:ext cx="93662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80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964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25EC10-696A-42D5-A141-74D593EA374D}"/>
              </a:ext>
            </a:extLst>
          </p:cNvPr>
          <p:cNvSpPr/>
          <p:nvPr/>
        </p:nvSpPr>
        <p:spPr>
          <a:xfrm rot="20028575">
            <a:off x="627539" y="2566595"/>
            <a:ext cx="112523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/>
                <a:solidFill>
                  <a:schemeClr val="accent3"/>
                </a:solidFill>
              </a:rPr>
              <a:t>QUIZ TIME!!!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B644C-3F30-41A7-BC98-F02F480CF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 one thing you will get in your orientation packet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232631-A050-4755-A002-679256EA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02" y="164024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A1A795-9F3B-4412-B88B-45CFD4162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119176-D999-4429-8EE2-965C05B03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4918B7-0D16-48A2-8B49-9948EC9BD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E66B19-0BBE-42A2-BD03-5F15BC82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7" y="531278"/>
            <a:ext cx="3211517" cy="5292579"/>
          </a:xfrm>
        </p:spPr>
        <p:txBody>
          <a:bodyPr>
            <a:normAutofit/>
          </a:bodyPr>
          <a:lstStyle/>
          <a:p>
            <a:r>
              <a:rPr lang="en-US" sz="7200" dirty="0"/>
              <a:t>WIFM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Membership benefits</a:t>
            </a: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72123AE-04D3-447B-AB03-A6913AB38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422108" y="0"/>
            <a:ext cx="7769892" cy="6858000"/>
          </a:xfrm>
          <a:custGeom>
            <a:avLst/>
            <a:gdLst>
              <a:gd name="connsiteX0" fmla="*/ 1779516 w 7769892"/>
              <a:gd name="connsiteY0" fmla="*/ 0 h 6837536"/>
              <a:gd name="connsiteX1" fmla="*/ 6454848 w 7769892"/>
              <a:gd name="connsiteY1" fmla="*/ 0 h 6837536"/>
              <a:gd name="connsiteX2" fmla="*/ 6511730 w 7769892"/>
              <a:gd name="connsiteY2" fmla="*/ 37905 h 6837536"/>
              <a:gd name="connsiteX3" fmla="*/ 7769892 w 7769892"/>
              <a:gd name="connsiteY3" fmla="*/ 1486041 h 6837536"/>
              <a:gd name="connsiteX4" fmla="*/ 7769892 w 7769892"/>
              <a:gd name="connsiteY4" fmla="*/ 5281056 h 6837536"/>
              <a:gd name="connsiteX5" fmla="*/ 6353475 w 7769892"/>
              <a:gd name="connsiteY5" fmla="*/ 6837536 h 6837536"/>
              <a:gd name="connsiteX6" fmla="*/ 1882727 w 7769892"/>
              <a:gd name="connsiteY6" fmla="*/ 6837536 h 6837536"/>
              <a:gd name="connsiteX7" fmla="*/ 0 w 7769892"/>
              <a:gd name="connsiteY7" fmla="*/ 3386463 h 6837536"/>
              <a:gd name="connsiteX8" fmla="*/ 1655292 w 7769892"/>
              <a:gd name="connsiteY8" fmla="*/ 88307 h 683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9892" h="6837536">
                <a:moveTo>
                  <a:pt x="1779516" y="0"/>
                </a:moveTo>
                <a:lnTo>
                  <a:pt x="6454848" y="0"/>
                </a:lnTo>
                <a:lnTo>
                  <a:pt x="6511730" y="37905"/>
                </a:lnTo>
                <a:cubicBezTo>
                  <a:pt x="7036410" y="413592"/>
                  <a:pt x="7468976" y="909648"/>
                  <a:pt x="7769892" y="1486041"/>
                </a:cubicBezTo>
                <a:cubicBezTo>
                  <a:pt x="7769892" y="1486041"/>
                  <a:pt x="7769892" y="1486041"/>
                  <a:pt x="7769892" y="5281056"/>
                </a:cubicBezTo>
                <a:cubicBezTo>
                  <a:pt x="7437646" y="5916473"/>
                  <a:pt x="6953850" y="6452788"/>
                  <a:pt x="6353475" y="6837536"/>
                </a:cubicBezTo>
                <a:cubicBezTo>
                  <a:pt x="6353475" y="6837536"/>
                  <a:pt x="6353475" y="6837536"/>
                  <a:pt x="1882727" y="6837536"/>
                </a:cubicBezTo>
                <a:cubicBezTo>
                  <a:pt x="751925" y="6103017"/>
                  <a:pt x="0" y="4832183"/>
                  <a:pt x="0" y="3386463"/>
                </a:cubicBezTo>
                <a:cubicBezTo>
                  <a:pt x="0" y="2036566"/>
                  <a:pt x="651406" y="838748"/>
                  <a:pt x="1655292" y="88307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rtlCol="0" anchor="t">
            <a:no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8E6FB43-8965-4451-A0F0-C65B40D25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93" y="5762625"/>
            <a:ext cx="1428750" cy="971550"/>
          </a:xfrm>
          <a:prstGeom prst="rect">
            <a:avLst/>
          </a:prstGeom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3F010FE-D166-4837-B3FD-FDDA6A9AAB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25207"/>
              </p:ext>
            </p:extLst>
          </p:nvPr>
        </p:nvGraphicFramePr>
        <p:xfrm>
          <a:off x="5617029" y="793820"/>
          <a:ext cx="5741534" cy="5170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97745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6B13-2849-45A5-A561-F0A2210D6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0"/>
            <a:ext cx="6282266" cy="1456267"/>
          </a:xfrm>
        </p:spPr>
        <p:txBody>
          <a:bodyPr>
            <a:normAutofit/>
          </a:bodyPr>
          <a:lstStyle/>
          <a:p>
            <a:r>
              <a:rPr lang="en-US"/>
              <a:t>What are my union dues?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C548-A68B-4B63-8DBA-16BA676E2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649" y="1811709"/>
            <a:ext cx="7033187" cy="3979492"/>
          </a:xfrm>
        </p:spPr>
        <p:txBody>
          <a:bodyPr>
            <a:normAutofit/>
          </a:bodyPr>
          <a:lstStyle/>
          <a:p>
            <a:r>
              <a:rPr lang="en-US" sz="2400" dirty="0"/>
              <a:t>Your union dues depend on how many hours you work per week:</a:t>
            </a:r>
          </a:p>
          <a:p>
            <a:pPr lvl="1"/>
            <a:r>
              <a:rPr lang="en-US" sz="2400" dirty="0"/>
              <a:t>Full Time Employees        $ 18.00 per pay period</a:t>
            </a:r>
          </a:p>
          <a:p>
            <a:pPr lvl="1"/>
            <a:r>
              <a:rPr lang="en-US" sz="2400" dirty="0"/>
              <a:t>Part Time Employees       $ 13.50 per pay period</a:t>
            </a:r>
          </a:p>
          <a:p>
            <a:pPr lvl="1"/>
            <a:r>
              <a:rPr lang="en-US" sz="2400" dirty="0"/>
              <a:t>Fewer than 12 hours          $ 9.00 per pay period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There is a one-time initiation fee of $25.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dirty="0"/>
              <a:t>(If rehired within 1 year, the fee is waived.)</a:t>
            </a:r>
            <a:endParaRPr lang="en-US" sz="2000" dirty="0"/>
          </a:p>
        </p:txBody>
      </p:sp>
      <p:pic>
        <p:nvPicPr>
          <p:cNvPr id="14" name="Graphic 13" descr="Cheers">
            <a:extLst>
              <a:ext uri="{FF2B5EF4-FFF2-40B4-BE49-F238E27FC236}">
                <a16:creationId xmlns:a16="http://schemas.microsoft.com/office/drawing/2014/main" id="{036F2D84-7B9A-4D78-9442-620DC6980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90936" y="1668042"/>
            <a:ext cx="3445714" cy="344571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0E05A18-451E-42F0-86E4-6852C118F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7926" y="5791200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11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>
            <a:extLst>
              <a:ext uri="{FF2B5EF4-FFF2-40B4-BE49-F238E27FC236}">
                <a16:creationId xmlns:a16="http://schemas.microsoft.com/office/drawing/2014/main" id="{9F6D95BA-5DEA-4969-83AE-052DB82DC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319A66-6549-4DD3-9F2A-D00C654EDE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91" b="344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4E6ED7AA-0F34-48C3-8ADE-517116033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1DB25610-0F3D-4AD0-AFB8-A2045404B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7"/>
          <a:stretch/>
        </p:blipFill>
        <p:spPr>
          <a:xfrm>
            <a:off x="5147732" y="93132"/>
            <a:ext cx="7044267" cy="6764867"/>
          </a:xfrm>
          <a:prstGeom prst="rect">
            <a:avLst/>
          </a:prstGeom>
        </p:spPr>
      </p:pic>
      <p:sp>
        <p:nvSpPr>
          <p:cNvPr id="107" name="Freeform 5">
            <a:extLst>
              <a:ext uri="{FF2B5EF4-FFF2-40B4-BE49-F238E27FC236}">
                <a16:creationId xmlns:a16="http://schemas.microsoft.com/office/drawing/2014/main" id="{381A9DBA-938A-4B80-9236-931C1DD86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2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36ED0-A9D5-4A39-B238-35D587A8F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333" y="1763907"/>
            <a:ext cx="4513792" cy="308749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800" b="1" dirty="0">
                <a:solidFill>
                  <a:schemeClr val="bg2">
                    <a:lumMod val="75000"/>
                  </a:schemeClr>
                </a:solidFill>
              </a:rPr>
              <a:t>Membership application</a:t>
            </a:r>
            <a:br>
              <a:rPr lang="en-US" sz="48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en-US" sz="4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it on-Line at:</a:t>
            </a:r>
            <a:br>
              <a:rPr lang="en-US" sz="4800" dirty="0">
                <a:solidFill>
                  <a:schemeClr val="bg2">
                    <a:lumMod val="75000"/>
                  </a:schemeClr>
                </a:solidFill>
              </a:rPr>
            </a:br>
            <a:endParaRPr lang="en-US" sz="4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7AE36-F9F0-4C95-9F98-C1B2B329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528" y="4478433"/>
            <a:ext cx="6381405" cy="91440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200" cap="all" dirty="0">
                <a:solidFill>
                  <a:schemeClr val="bg2">
                    <a:lumMod val="75000"/>
                  </a:schemeClr>
                </a:solidFill>
              </a:rPr>
              <a:t>www.ameatoday.org/become-member</a:t>
            </a:r>
          </a:p>
        </p:txBody>
      </p:sp>
      <p:pic>
        <p:nvPicPr>
          <p:cNvPr id="96" name="Picture 95" descr="Logo, company name&#10;&#10;Description automatically generated">
            <a:extLst>
              <a:ext uri="{FF2B5EF4-FFF2-40B4-BE49-F238E27FC236}">
                <a16:creationId xmlns:a16="http://schemas.microsoft.com/office/drawing/2014/main" id="{7FD20101-C4B6-42AC-9538-C9DF6A7826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43" y="5765063"/>
            <a:ext cx="1428750" cy="97155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9AF7ADF-AE39-4AA6-9853-F37757FDE420}"/>
              </a:ext>
            </a:extLst>
          </p:cNvPr>
          <p:cNvSpPr/>
          <p:nvPr/>
        </p:nvSpPr>
        <p:spPr>
          <a:xfrm>
            <a:off x="563248" y="2298428"/>
            <a:ext cx="1912690" cy="2659311"/>
          </a:xfrm>
          <a:prstGeom prst="rightArrow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Sign Up and Join AMEA</a:t>
            </a:r>
          </a:p>
        </p:txBody>
      </p:sp>
    </p:spTree>
    <p:extLst>
      <p:ext uri="{BB962C8B-B14F-4D97-AF65-F5344CB8AC3E}">
        <p14:creationId xmlns:p14="http://schemas.microsoft.com/office/powerpoint/2010/main" val="420175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>
            <a:extLst>
              <a:ext uri="{FF2B5EF4-FFF2-40B4-BE49-F238E27FC236}">
                <a16:creationId xmlns:a16="http://schemas.microsoft.com/office/drawing/2014/main" id="{D12BF370-2434-44C4-B3B2-4F9701C9D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978E7-D141-4E09-BBEC-018921806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10" y="1994090"/>
            <a:ext cx="6143423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/>
              <a:t>Follow us on Social media for regular updates and </a:t>
            </a:r>
            <a:r>
              <a:rPr lang="en-US" sz="3300" dirty="0" err="1"/>
              <a:t>amea</a:t>
            </a:r>
            <a:r>
              <a:rPr lang="en-US" sz="3300" dirty="0"/>
              <a:t> information!!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2FD51ED-D72F-41FF-A91A-F2017C110A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954" y="3279512"/>
            <a:ext cx="6143423" cy="21221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@amealocal16</a:t>
            </a:r>
          </a:p>
          <a:p>
            <a:r>
              <a:rPr lang="en-US" dirty="0"/>
              <a:t>AMEA – Anchorage Municipal Employees Association AFSCME Local 16</a:t>
            </a:r>
          </a:p>
          <a:p>
            <a:endParaRPr lang="en-US" dirty="0"/>
          </a:p>
        </p:txBody>
      </p:sp>
      <p:pic>
        <p:nvPicPr>
          <p:cNvPr id="10" name="Content Placeholder 9" descr="Logo&#10;&#10;Description automatically generated with low confidence">
            <a:extLst>
              <a:ext uri="{FF2B5EF4-FFF2-40B4-BE49-F238E27FC236}">
                <a16:creationId xmlns:a16="http://schemas.microsoft.com/office/drawing/2014/main" id="{7E83B72C-59C4-4B7D-AB24-9AE9AD68F9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3661" t="-537" r="5433" b="4212"/>
          <a:stretch/>
        </p:blipFill>
        <p:spPr>
          <a:xfrm>
            <a:off x="5170597" y="4244120"/>
            <a:ext cx="7020502" cy="2617426"/>
          </a:xfrm>
          <a:custGeom>
            <a:avLst/>
            <a:gdLst/>
            <a:ahLst/>
            <a:cxnLst/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</p:spPr>
      </p:pic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56AA6D6-1643-44BA-A877-4F4CA45AB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193" name="Freeform 98">
              <a:extLst>
                <a:ext uri="{FF2B5EF4-FFF2-40B4-BE49-F238E27FC236}">
                  <a16:creationId xmlns:a16="http://schemas.microsoft.com/office/drawing/2014/main" id="{EB05E0E6-8DE5-449F-B92B-38CE020BF3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B5A6AF8B-7A85-4AB7-8305-001C69FAF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C1E5E0CD-C8EF-4741-ADB0-196B2BDA8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BF3F22C5-6042-4720-B42B-57B67D07FA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E4A619AA-5C5E-485C-A637-DB844D457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8217A0CA-EAAA-415C-886C-DE3918CA9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14E5C0A1-DF8B-46D3-A4A6-0BC5E84F68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CACDB08A-379C-426D-AAC2-1C3D6DC32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65ED02F8-D527-4ECD-B25D-7C737B0E8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2345C3E9-1C38-4197-8F23-E1C54B7B00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0FA98670-1FEB-44BD-8F33-BA68BA3B80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7C05A2E6-6095-4BBD-A7BF-CD269EF386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76BEE80D-3DDD-4092-B235-958EBDDBAF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3DEF509A-19D5-4196-B027-A6B26AD52A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789B3C1A-6296-4B4A-829B-4A78F8BF39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E81C9B4D-BE99-409E-A5EB-2F58FFC10E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1E9863E5-0368-4A3C-A977-306FE08AE5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33CBBF6B-3798-4F18-BDA9-C6D5F97C3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4FFB692-413A-4CE6-A462-0C4306417E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50E3350-1C5C-4B7F-A7C8-D2FC6B0274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069DB81-44D7-4348-90E5-5B5F253B35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F5F34B78-9ED7-445D-9E2E-641CF2DE56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4EE58818-717F-42AA-ABA3-030DB6D2EB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1544C6B7-9877-4EDA-B169-94EE18F16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CEFC35AD-5598-4B97-968F-778AFC835A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76DD974-5A70-4E69-9A01-2738FE55FC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106F0A81-E1FF-4FF8-A7CB-5AA0023E6C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4FE3AC23-26C0-42DE-83F7-609E1A97A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9CE73B47-BF44-491C-8C03-1662B0B396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188CD3EB-439A-479C-A55C-E230135E5F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8CF8CF5D-E313-4A3C-AB85-65E8242727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E20EAF0F-DE0F-4BCF-BC77-C0CB893A50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A74CDA3D-3B1C-4403-92D7-8B0BF22758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48DB9EBA-FA7C-454E-95A2-D9C646B39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943CB40B-8089-4BD3-8E5F-F3EAFC25F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78C9E2EB-DBBE-4860-A052-3D6C653656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B4462FC-F753-4DDF-AF55-56CF1C45AC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44187A2E-F386-4CE1-8E82-14E81704A1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16584B90-DCE9-4A1F-8027-F622FC7433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8C9978CA-58C3-4A80-B7A7-5959134E274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C35892F3-AAAB-43C8-B14E-9C99E21F07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2E2DF269-639E-46A8-8AD0-D5FEFC4353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AFBE15EF-878D-4855-8175-CD7595E8E5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5A221730-D520-4233-8B68-65B51B1CD6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8AF1ABD0-247F-4C6C-9FE0-E7C78E2967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65ECA1D9-3147-483B-9BE4-84C03E8A38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81EDE254-4D75-413B-A783-6EAE3482BC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732D9008-CC75-44A0-AB2D-040A2819F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7887061E-9ADA-488E-A9CE-F6D6075CA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5543C8FB-2345-4D4F-9DD5-5B5E2F7529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9928EF7F-C9D2-4FF7-968B-AB0AA827BD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693FDB05-86C5-49D9-A7AA-74F9DBCD39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74DE9B38-5845-4424-8B03-820F073493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0C9FB5EA-E865-4531-9803-0A8E0DAAF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1CDB9DF2-7C35-456C-809D-02246246A5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403F6D0A-92AC-4B8D-B4B3-AB199B502F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0FB0C44F-8962-4F5C-97D4-2EB1EE5639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C1CFD3EA-DF90-47B1-8D55-8791CBB5448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093392F0-568E-41F5-9B8C-77725759B6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945F0702-F164-4151-87CC-BDC1D7A54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08743D70-8AFA-4E91-A2EF-794132871F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4713367C-DDF7-4CCA-8CED-50FCD22842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C77298F9-6D40-467F-9C09-BC5AE3FE9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70EEA3E3-BB78-45D4-BAFF-C518F5F7537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21798955-6FF3-423E-BB60-CD0B1D1804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678EDA70-8326-4092-B6EE-7AA5E729DE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9B359338-483D-400B-97D0-D78FD767DB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FC83602B-B1DD-4B40-8F56-85F3F17B58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03D5316-B177-4774-8FA4-6DB342951B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D46A48B8-72F4-4A10-BD28-5034372F6B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2FDC8A8E-ED0A-43B9-A63E-A2ABB78334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10EFC5D7-A723-46CC-A70F-9305E73F81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57582486-B463-4836-94D3-374428A77C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5810FAD-85A8-4B10-B8C7-B8F486C128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2C1D8A25-AAC9-4F67-9E36-1F916AD921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39CD1FF3-9A57-4AC0-B6A4-AF40B6F69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2876D95D-E8E9-4C4B-97F4-BFA6B8B1DD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E3E386B8-4AB7-4522-8BFB-098A89FF63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08F168C9-990C-4F28-B573-6776F8DABDE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33F1B77C-79FE-4D12-9EE5-39DFE99308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282CB72-2CDB-42BC-A8ED-72831BCCD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275" name="Freeform 17">
              <a:extLst>
                <a:ext uri="{FF2B5EF4-FFF2-40B4-BE49-F238E27FC236}">
                  <a16:creationId xmlns:a16="http://schemas.microsoft.com/office/drawing/2014/main" id="{6AE46DE4-215D-40F9-8FEE-251D0E353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B36A511B-6F39-4378-BFE0-85909D1F8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277" name="Straight Connector 276">
                <a:extLst>
                  <a:ext uri="{FF2B5EF4-FFF2-40B4-BE49-F238E27FC236}">
                    <a16:creationId xmlns:a16="http://schemas.microsoft.com/office/drawing/2014/main" id="{C4363B20-537C-4060-B84C-0597212F6C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3C9CF70A-424F-4E03-B267-FC1757B706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499FF88E-7E40-42AE-BF4B-9775C7CE04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B2DE5F9B-DD17-4FB1-A4EE-7133EB2A65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A35C0419-8339-4116-A4A9-C200E66692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C9493C3D-700E-4D22-882C-6891612745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89F2605A-D03A-408D-BD09-2977D75690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261DF287-58DB-4C3D-9733-FDF74398993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7853230B-D26C-4EB2-A2A0-62316B4572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44462623-FE75-4CD8-AF9B-22DE645890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C438A4B8-39EA-46D8-8218-317E1FC8B0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FA24B522-3D1F-4BA3-A954-6E53DEFAD8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>
                <a:extLst>
                  <a:ext uri="{FF2B5EF4-FFF2-40B4-BE49-F238E27FC236}">
                    <a16:creationId xmlns:a16="http://schemas.microsoft.com/office/drawing/2014/main" id="{B95C6EDD-AA61-43F6-AC00-AF5F37AA2A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>
                <a:extLst>
                  <a:ext uri="{FF2B5EF4-FFF2-40B4-BE49-F238E27FC236}">
                    <a16:creationId xmlns:a16="http://schemas.microsoft.com/office/drawing/2014/main" id="{87C4D6C9-79C4-4F6C-88BD-E143E4EE67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>
                <a:extLst>
                  <a:ext uri="{FF2B5EF4-FFF2-40B4-BE49-F238E27FC236}">
                    <a16:creationId xmlns:a16="http://schemas.microsoft.com/office/drawing/2014/main" id="{7412E279-820F-434F-9739-1EA3FACEE6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F6D3E205-79C6-4C93-8DDB-A63D7C3512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11072693-5C4B-4CE5-A5AD-CFF9A859B4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A871115B-BFCB-4C8F-AC06-E56654B446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>
                <a:extLst>
                  <a:ext uri="{FF2B5EF4-FFF2-40B4-BE49-F238E27FC236}">
                    <a16:creationId xmlns:a16="http://schemas.microsoft.com/office/drawing/2014/main" id="{F5D1448B-DA87-400E-B9EB-F841E40FCA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>
                <a:extLst>
                  <a:ext uri="{FF2B5EF4-FFF2-40B4-BE49-F238E27FC236}">
                    <a16:creationId xmlns:a16="http://schemas.microsoft.com/office/drawing/2014/main" id="{3DB02678-AFD8-4298-832C-1FAAC15E769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E3448AB8-7DE3-4030-A07E-B6DAD7924E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>
                <a:extLst>
                  <a:ext uri="{FF2B5EF4-FFF2-40B4-BE49-F238E27FC236}">
                    <a16:creationId xmlns:a16="http://schemas.microsoft.com/office/drawing/2014/main" id="{AEA76B4A-2ADA-46F0-BF22-FA5FD6AF67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77604E79-5CE5-4492-B068-BF3E6AA0FA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5BCF3B64-C3BC-4B1D-AD14-A5316CFC0E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>
                <a:extLst>
                  <a:ext uri="{FF2B5EF4-FFF2-40B4-BE49-F238E27FC236}">
                    <a16:creationId xmlns:a16="http://schemas.microsoft.com/office/drawing/2014/main" id="{0B0529B2-3997-448F-9B09-6164F77117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69CB6E0C-BBB7-4D3C-947D-C6AB56622D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3" name="Straight Connector 302">
                <a:extLst>
                  <a:ext uri="{FF2B5EF4-FFF2-40B4-BE49-F238E27FC236}">
                    <a16:creationId xmlns:a16="http://schemas.microsoft.com/office/drawing/2014/main" id="{251DC9A1-E549-47AA-8058-B43C08DDA1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BD5DC895-4B0E-43F0-AEF8-63CF985EB5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>
                <a:extLst>
                  <a:ext uri="{FF2B5EF4-FFF2-40B4-BE49-F238E27FC236}">
                    <a16:creationId xmlns:a16="http://schemas.microsoft.com/office/drawing/2014/main" id="{E128213C-AFBB-461D-AF47-FB6E94259F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>
                <a:extLst>
                  <a:ext uri="{FF2B5EF4-FFF2-40B4-BE49-F238E27FC236}">
                    <a16:creationId xmlns:a16="http://schemas.microsoft.com/office/drawing/2014/main" id="{DF1CE852-FB44-4D3E-93E9-A2DB024CAD6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>
                <a:extLst>
                  <a:ext uri="{FF2B5EF4-FFF2-40B4-BE49-F238E27FC236}">
                    <a16:creationId xmlns:a16="http://schemas.microsoft.com/office/drawing/2014/main" id="{DC08A973-DDD5-4B20-A9D9-35D0F40BE2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DEAA7EBB-2741-4198-9B4A-E33C7485A9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DF04A650-3F5A-40D7-8B49-386FA8EB21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6B73B1BC-20E0-4D78-8E73-BE8E84D7C3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456CDDE9-95A3-46F5-9CBE-38B93DAC4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9E20E263-DEE1-4EF6-A99A-5CF2572C0B0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36E6B4B-6E9E-495C-B812-607D15F971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>
                <a:extLst>
                  <a:ext uri="{FF2B5EF4-FFF2-40B4-BE49-F238E27FC236}">
                    <a16:creationId xmlns:a16="http://schemas.microsoft.com/office/drawing/2014/main" id="{1BEA991A-5BBD-4A99-BFED-2F06A8C1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>
                <a:extLst>
                  <a:ext uri="{FF2B5EF4-FFF2-40B4-BE49-F238E27FC236}">
                    <a16:creationId xmlns:a16="http://schemas.microsoft.com/office/drawing/2014/main" id="{70234511-FFD7-4073-8E37-EDDF78658D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>
                <a:extLst>
                  <a:ext uri="{FF2B5EF4-FFF2-40B4-BE49-F238E27FC236}">
                    <a16:creationId xmlns:a16="http://schemas.microsoft.com/office/drawing/2014/main" id="{2AB0903C-C4BA-4EE0-9C37-403588443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>
                <a:extLst>
                  <a:ext uri="{FF2B5EF4-FFF2-40B4-BE49-F238E27FC236}">
                    <a16:creationId xmlns:a16="http://schemas.microsoft.com/office/drawing/2014/main" id="{8FE78380-3995-4976-8CBC-E0D9D17E7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AC79C12A-3B41-422A-9080-DC278B9283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79EAC6D6-1793-43CF-AD89-2C34BEBCA0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9E5122D9-168D-42C8-A7B1-D15347817C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>
                <a:extLst>
                  <a:ext uri="{FF2B5EF4-FFF2-40B4-BE49-F238E27FC236}">
                    <a16:creationId xmlns:a16="http://schemas.microsoft.com/office/drawing/2014/main" id="{6D15531C-A1FE-40E8-A595-516EECD14F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Straight Connector 321">
                <a:extLst>
                  <a:ext uri="{FF2B5EF4-FFF2-40B4-BE49-F238E27FC236}">
                    <a16:creationId xmlns:a16="http://schemas.microsoft.com/office/drawing/2014/main" id="{C269AE19-E6E0-41F7-AD0E-84C55FC8FE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2B3DFCCD-2308-4A84-9CCE-78DE111657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>
                <a:extLst>
                  <a:ext uri="{FF2B5EF4-FFF2-40B4-BE49-F238E27FC236}">
                    <a16:creationId xmlns:a16="http://schemas.microsoft.com/office/drawing/2014/main" id="{4BF66770-F407-4C79-84B7-23B2F78A26B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>
                <a:extLst>
                  <a:ext uri="{FF2B5EF4-FFF2-40B4-BE49-F238E27FC236}">
                    <a16:creationId xmlns:a16="http://schemas.microsoft.com/office/drawing/2014/main" id="{46BBE3F7-4F6E-4EDC-A055-C55FCF97D3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>
                <a:extLst>
                  <a:ext uri="{FF2B5EF4-FFF2-40B4-BE49-F238E27FC236}">
                    <a16:creationId xmlns:a16="http://schemas.microsoft.com/office/drawing/2014/main" id="{68CA2FA0-8608-4F60-886F-58C8955B39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>
                <a:extLst>
                  <a:ext uri="{FF2B5EF4-FFF2-40B4-BE49-F238E27FC236}">
                    <a16:creationId xmlns:a16="http://schemas.microsoft.com/office/drawing/2014/main" id="{657C750F-CD4B-436E-8E41-8452ECA9089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>
                <a:extLst>
                  <a:ext uri="{FF2B5EF4-FFF2-40B4-BE49-F238E27FC236}">
                    <a16:creationId xmlns:a16="http://schemas.microsoft.com/office/drawing/2014/main" id="{7C503172-0406-49D1-A974-0464F77DE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>
                <a:extLst>
                  <a:ext uri="{FF2B5EF4-FFF2-40B4-BE49-F238E27FC236}">
                    <a16:creationId xmlns:a16="http://schemas.microsoft.com/office/drawing/2014/main" id="{E97B3CD0-1E51-4EC2-8ED4-9B9BAD622F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>
                <a:extLst>
                  <a:ext uri="{FF2B5EF4-FFF2-40B4-BE49-F238E27FC236}">
                    <a16:creationId xmlns:a16="http://schemas.microsoft.com/office/drawing/2014/main" id="{A6FAE85F-159C-4B60-8A08-A3ACDBD2D7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>
                <a:extLst>
                  <a:ext uri="{FF2B5EF4-FFF2-40B4-BE49-F238E27FC236}">
                    <a16:creationId xmlns:a16="http://schemas.microsoft.com/office/drawing/2014/main" id="{FB3349D3-C2DA-45BE-9717-A776BC6B7E5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781870DA-2192-46EB-B76E-EB1AAFA6D2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>
                <a:extLst>
                  <a:ext uri="{FF2B5EF4-FFF2-40B4-BE49-F238E27FC236}">
                    <a16:creationId xmlns:a16="http://schemas.microsoft.com/office/drawing/2014/main" id="{F83A305A-F7F0-46D2-B0E6-E906A123BB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3F4BB300-3986-4043-B060-27240D0CDC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95745E93-345E-432F-AD52-FCD5FF59F05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E2891DD-5BA2-4B74-9434-FD271E58D0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373AA69-CBF2-43B3-A665-D2C77305E2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96107AD0-2EFD-479C-8FA1-61DF7326C6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4A9B72EB-A254-4582-BE69-9300E40BAD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5506B7E6-DABF-4E81-941B-FE26029FE8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>
                <a:extLst>
                  <a:ext uri="{FF2B5EF4-FFF2-40B4-BE49-F238E27FC236}">
                    <a16:creationId xmlns:a16="http://schemas.microsoft.com/office/drawing/2014/main" id="{103DA953-47EE-4530-A284-E47FB9AF16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>
                <a:extLst>
                  <a:ext uri="{FF2B5EF4-FFF2-40B4-BE49-F238E27FC236}">
                    <a16:creationId xmlns:a16="http://schemas.microsoft.com/office/drawing/2014/main" id="{DE9762B8-668D-4A3C-B600-57EA2C7440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43D041AC-6FF5-4DE6-9342-E5364FE68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>
                <a:extLst>
                  <a:ext uri="{FF2B5EF4-FFF2-40B4-BE49-F238E27FC236}">
                    <a16:creationId xmlns:a16="http://schemas.microsoft.com/office/drawing/2014/main" id="{1FFF888A-DED6-4D8F-9D88-E039A4B875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>
                <a:extLst>
                  <a:ext uri="{FF2B5EF4-FFF2-40B4-BE49-F238E27FC236}">
                    <a16:creationId xmlns:a16="http://schemas.microsoft.com/office/drawing/2014/main" id="{A3B474AA-3B97-4813-89DE-216F7E72A4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>
                <a:extLst>
                  <a:ext uri="{FF2B5EF4-FFF2-40B4-BE49-F238E27FC236}">
                    <a16:creationId xmlns:a16="http://schemas.microsoft.com/office/drawing/2014/main" id="{C1988317-8AAE-4C96-8E2D-545E216AF7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>
                <a:extLst>
                  <a:ext uri="{FF2B5EF4-FFF2-40B4-BE49-F238E27FC236}">
                    <a16:creationId xmlns:a16="http://schemas.microsoft.com/office/drawing/2014/main" id="{141ACB58-E543-45BC-8106-729CAF7048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>
                <a:extLst>
                  <a:ext uri="{FF2B5EF4-FFF2-40B4-BE49-F238E27FC236}">
                    <a16:creationId xmlns:a16="http://schemas.microsoft.com/office/drawing/2014/main" id="{FE33889B-CE49-4EBC-822C-BDCF171C99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>
                <a:extLst>
                  <a:ext uri="{FF2B5EF4-FFF2-40B4-BE49-F238E27FC236}">
                    <a16:creationId xmlns:a16="http://schemas.microsoft.com/office/drawing/2014/main" id="{AA6C5E1C-8526-432D-8CF0-6FAECD651C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>
                <a:extLst>
                  <a:ext uri="{FF2B5EF4-FFF2-40B4-BE49-F238E27FC236}">
                    <a16:creationId xmlns:a16="http://schemas.microsoft.com/office/drawing/2014/main" id="{8C272B23-69A2-4EE2-9C62-DDEBD1DB2B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>
                <a:extLst>
                  <a:ext uri="{FF2B5EF4-FFF2-40B4-BE49-F238E27FC236}">
                    <a16:creationId xmlns:a16="http://schemas.microsoft.com/office/drawing/2014/main" id="{98410610-AE50-4599-AB0D-6A20E889A4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>
                <a:extLst>
                  <a:ext uri="{FF2B5EF4-FFF2-40B4-BE49-F238E27FC236}">
                    <a16:creationId xmlns:a16="http://schemas.microsoft.com/office/drawing/2014/main" id="{8CC4DA32-48D0-4DD7-A41B-1C5EB02570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5E49FDE3-835E-40E6-B182-DA35A1F451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BE4C2F0B-066A-4085-847C-EE3969244F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Content Placeholder 5" descr="Icon&#10;&#10;Description automatically generated">
            <a:extLst>
              <a:ext uri="{FF2B5EF4-FFF2-40B4-BE49-F238E27FC236}">
                <a16:creationId xmlns:a16="http://schemas.microsoft.com/office/drawing/2014/main" id="{DC3287B5-0340-4805-9402-D56623BD9A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059" r="15938" b="870"/>
          <a:stretch/>
        </p:blipFill>
        <p:spPr>
          <a:xfrm>
            <a:off x="7388376" y="-3863"/>
            <a:ext cx="4799966" cy="3416029"/>
          </a:xfrm>
          <a:custGeom>
            <a:avLst/>
            <a:gdLst/>
            <a:ahLst/>
            <a:cxnLst/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8021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8B63-A97F-4B68-97D5-A45B659A0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609600"/>
            <a:ext cx="7808140" cy="1099457"/>
          </a:xfrm>
        </p:spPr>
        <p:txBody>
          <a:bodyPr anchor="b">
            <a:normAutofit/>
          </a:bodyPr>
          <a:lstStyle/>
          <a:p>
            <a:r>
              <a:rPr lang="en-US" sz="4000" dirty="0"/>
              <a:t>Completed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C9B84-1D7C-4B10-895C-557150559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142067"/>
            <a:ext cx="7808140" cy="3649133"/>
          </a:xfrm>
        </p:spPr>
        <p:txBody>
          <a:bodyPr anchor="t"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Congratulations, you have completed Orientation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you for your time and attention</a:t>
            </a:r>
          </a:p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here for you!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9945E9F2-224D-46B3-9A97-7F720583C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286" y="5260090"/>
            <a:ext cx="2151252" cy="1462851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412FA61-D00B-4726-9CC0-E35EA6D28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25155" y="3716322"/>
            <a:ext cx="3141677" cy="314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0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7B2F50F-01D0-4989-B729-61090A8473E3}"/>
              </a:ext>
            </a:extLst>
          </p:cNvPr>
          <p:cNvSpPr/>
          <p:nvPr/>
        </p:nvSpPr>
        <p:spPr>
          <a:xfrm>
            <a:off x="1422228" y="234286"/>
            <a:ext cx="85222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WELCOME TO THE </a:t>
            </a:r>
          </a:p>
          <a:p>
            <a:pPr algn="ctr"/>
            <a:r>
              <a:rPr lang="en-U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MUNICIPALITY OF ANCHORAGE! </a:t>
            </a:r>
            <a:endParaRPr lang="en-US" sz="4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" name="Picture 19" descr="A picture containing person, person, indoor, front&#10;&#10;Description automatically generated">
            <a:extLst>
              <a:ext uri="{FF2B5EF4-FFF2-40B4-BE49-F238E27FC236}">
                <a16:creationId xmlns:a16="http://schemas.microsoft.com/office/drawing/2014/main" id="{E1DC0446-F981-485D-AB42-0E052FBCB7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4" t="1404" r="4658" b="6820"/>
          <a:stretch/>
        </p:blipFill>
        <p:spPr>
          <a:xfrm>
            <a:off x="3602463" y="2517597"/>
            <a:ext cx="4161801" cy="323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0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709A45-C6F3-4CEE-AA0F-887FAC5CA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7626F4-8A43-4672-91FD-52FF4008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33400"/>
            <a:ext cx="10820400" cy="1177092"/>
          </a:xfrm>
        </p:spPr>
        <p:txBody>
          <a:bodyPr anchor="b">
            <a:normAutofit/>
          </a:bodyPr>
          <a:lstStyle/>
          <a:p>
            <a:pPr algn="ctr"/>
            <a:r>
              <a:rPr lang="en-US" sz="4400" dirty="0"/>
              <a:t>Please Introduce yourself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E963D7-0A73-484A-B8A2-DDBFEA123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1850077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CA4572-C4C6-4E68-A34C-686B70D45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243892"/>
            <a:ext cx="10820400" cy="2462328"/>
          </a:xfrm>
        </p:spPr>
        <p:txBody>
          <a:bodyPr anchor="t">
            <a:normAutofit/>
          </a:bodyPr>
          <a:lstStyle/>
          <a:p>
            <a:r>
              <a:rPr lang="en-US" sz="3600" dirty="0"/>
              <a:t>What is your name?</a:t>
            </a:r>
          </a:p>
          <a:p>
            <a:r>
              <a:rPr lang="en-US" sz="3600" dirty="0"/>
              <a:t>What department are you going to work for?</a:t>
            </a:r>
          </a:p>
          <a:p>
            <a:r>
              <a:rPr lang="en-US" sz="3600" dirty="0"/>
              <a:t>Why did you choose the MOA?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C986DC-A047-45EF-8857-03C351AA3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6383" y="5791200"/>
            <a:ext cx="1428750" cy="9715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8C16BF5-6C9B-45DE-8A19-BD948025CB38}"/>
              </a:ext>
            </a:extLst>
          </p:cNvPr>
          <p:cNvGrpSpPr/>
          <p:nvPr/>
        </p:nvGrpSpPr>
        <p:grpSpPr>
          <a:xfrm>
            <a:off x="1592683" y="4397531"/>
            <a:ext cx="4148241" cy="2152851"/>
            <a:chOff x="1592683" y="4397531"/>
            <a:chExt cx="4148241" cy="2152851"/>
          </a:xfrm>
        </p:grpSpPr>
        <p:pic>
          <p:nvPicPr>
            <p:cNvPr id="3" name="Picture 2" descr="A group of people posing for a photo&#10;&#10;Description automatically generated">
              <a:extLst>
                <a:ext uri="{FF2B5EF4-FFF2-40B4-BE49-F238E27FC236}">
                  <a16:creationId xmlns:a16="http://schemas.microsoft.com/office/drawing/2014/main" id="{CAAC38FE-A2EE-4469-9A1A-CC90B543B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692225" y="4397531"/>
              <a:ext cx="4048699" cy="19743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9D964E-91AE-4BCD-B03C-65A528630D2E}"/>
                </a:ext>
              </a:extLst>
            </p:cNvPr>
            <p:cNvSpPr txBox="1"/>
            <p:nvPr/>
          </p:nvSpPr>
          <p:spPr>
            <a:xfrm>
              <a:off x="1592683" y="6319550"/>
              <a:ext cx="2847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hlinkClick r:id="rId6" tooltip="https://80000hours.org/2017/06/which-jobs-do-economists-say-create-the-largest-spillover-benefits-for-society/"/>
                </a:rPr>
                <a:t>This Photo</a:t>
              </a:r>
              <a:r>
                <a:rPr lang="en-US" sz="900" dirty="0"/>
                <a:t> by Unknown Author is licensed under </a:t>
              </a:r>
              <a:r>
                <a:rPr lang="en-US" sz="900" dirty="0">
                  <a:hlinkClick r:id="rId7" tooltip="https://creativecommons.org/licenses/by/3.0/"/>
                </a:rPr>
                <a:t>CC BY</a:t>
              </a:r>
              <a:endParaRPr lang="en-US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19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1EB41F2-E181-4D4D-9131-A30F6B0AE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D63CC92-C517-4C71-9222-4579252CD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70839"/>
          </a:xfrm>
          <a:custGeom>
            <a:avLst/>
            <a:gdLst>
              <a:gd name="connsiteX0" fmla="*/ 0 w 12192000"/>
              <a:gd name="connsiteY0" fmla="*/ 0 h 2270839"/>
              <a:gd name="connsiteX1" fmla="*/ 12192000 w 12192000"/>
              <a:gd name="connsiteY1" fmla="*/ 0 h 2270839"/>
              <a:gd name="connsiteX2" fmla="*/ 12192000 w 12192000"/>
              <a:gd name="connsiteY2" fmla="*/ 213719 h 2270839"/>
              <a:gd name="connsiteX3" fmla="*/ 12192000 w 12192000"/>
              <a:gd name="connsiteY3" fmla="*/ 471948 h 2270839"/>
              <a:gd name="connsiteX4" fmla="*/ 12192000 w 12192000"/>
              <a:gd name="connsiteY4" fmla="*/ 519830 h 2270839"/>
              <a:gd name="connsiteX5" fmla="*/ 12192000 w 12192000"/>
              <a:gd name="connsiteY5" fmla="*/ 744793 h 2270839"/>
              <a:gd name="connsiteX6" fmla="*/ 12192000 w 12192000"/>
              <a:gd name="connsiteY6" fmla="*/ 1754021 h 2270839"/>
              <a:gd name="connsiteX7" fmla="*/ 11957522 w 12192000"/>
              <a:gd name="connsiteY7" fmla="*/ 1797923 h 2270839"/>
              <a:gd name="connsiteX8" fmla="*/ 11679973 w 12192000"/>
              <a:gd name="connsiteY8" fmla="*/ 1847667 h 2270839"/>
              <a:gd name="connsiteX9" fmla="*/ 11401197 w 12192000"/>
              <a:gd name="connsiteY9" fmla="*/ 1896360 h 2270839"/>
              <a:gd name="connsiteX10" fmla="*/ 11121192 w 12192000"/>
              <a:gd name="connsiteY10" fmla="*/ 1938046 h 2270839"/>
              <a:gd name="connsiteX11" fmla="*/ 10842416 w 12192000"/>
              <a:gd name="connsiteY11" fmla="*/ 1980083 h 2270839"/>
              <a:gd name="connsiteX12" fmla="*/ 10562411 w 12192000"/>
              <a:gd name="connsiteY12" fmla="*/ 2019318 h 2270839"/>
              <a:gd name="connsiteX13" fmla="*/ 10286091 w 12192000"/>
              <a:gd name="connsiteY13" fmla="*/ 2052947 h 2270839"/>
              <a:gd name="connsiteX14" fmla="*/ 10006086 w 12192000"/>
              <a:gd name="connsiteY14" fmla="*/ 2084825 h 2270839"/>
              <a:gd name="connsiteX15" fmla="*/ 9727310 w 12192000"/>
              <a:gd name="connsiteY15" fmla="*/ 2113901 h 2270839"/>
              <a:gd name="connsiteX16" fmla="*/ 9453445 w 12192000"/>
              <a:gd name="connsiteY16" fmla="*/ 2139123 h 2270839"/>
              <a:gd name="connsiteX17" fmla="*/ 9175897 w 12192000"/>
              <a:gd name="connsiteY17" fmla="*/ 2164345 h 2270839"/>
              <a:gd name="connsiteX18" fmla="*/ 8902033 w 12192000"/>
              <a:gd name="connsiteY18" fmla="*/ 2185364 h 2270839"/>
              <a:gd name="connsiteX19" fmla="*/ 8628169 w 12192000"/>
              <a:gd name="connsiteY19" fmla="*/ 2201828 h 2270839"/>
              <a:gd name="connsiteX20" fmla="*/ 8355533 w 12192000"/>
              <a:gd name="connsiteY20" fmla="*/ 2218994 h 2270839"/>
              <a:gd name="connsiteX21" fmla="*/ 8085353 w 12192000"/>
              <a:gd name="connsiteY21" fmla="*/ 2233356 h 2270839"/>
              <a:gd name="connsiteX22" fmla="*/ 7817629 w 12192000"/>
              <a:gd name="connsiteY22" fmla="*/ 2243515 h 2270839"/>
              <a:gd name="connsiteX23" fmla="*/ 7549905 w 12192000"/>
              <a:gd name="connsiteY23" fmla="*/ 2252273 h 2270839"/>
              <a:gd name="connsiteX24" fmla="*/ 7284638 w 12192000"/>
              <a:gd name="connsiteY24" fmla="*/ 2260680 h 2270839"/>
              <a:gd name="connsiteX25" fmla="*/ 7023055 w 12192000"/>
              <a:gd name="connsiteY25" fmla="*/ 2264534 h 2270839"/>
              <a:gd name="connsiteX26" fmla="*/ 6761472 w 12192000"/>
              <a:gd name="connsiteY26" fmla="*/ 2268737 h 2270839"/>
              <a:gd name="connsiteX27" fmla="*/ 6503573 w 12192000"/>
              <a:gd name="connsiteY27" fmla="*/ 2270839 h 2270839"/>
              <a:gd name="connsiteX28" fmla="*/ 6248130 w 12192000"/>
              <a:gd name="connsiteY28" fmla="*/ 2268737 h 2270839"/>
              <a:gd name="connsiteX29" fmla="*/ 5995144 w 12192000"/>
              <a:gd name="connsiteY29" fmla="*/ 2268737 h 2270839"/>
              <a:gd name="connsiteX30" fmla="*/ 5744613 w 12192000"/>
              <a:gd name="connsiteY30" fmla="*/ 2264534 h 2270839"/>
              <a:gd name="connsiteX31" fmla="*/ 5498995 w 12192000"/>
              <a:gd name="connsiteY31" fmla="*/ 2258228 h 2270839"/>
              <a:gd name="connsiteX32" fmla="*/ 5255834 w 12192000"/>
              <a:gd name="connsiteY32" fmla="*/ 2252273 h 2270839"/>
              <a:gd name="connsiteX33" fmla="*/ 5017584 w 12192000"/>
              <a:gd name="connsiteY33" fmla="*/ 2245617 h 2270839"/>
              <a:gd name="connsiteX34" fmla="*/ 4780562 w 12192000"/>
              <a:gd name="connsiteY34" fmla="*/ 2235458 h 2270839"/>
              <a:gd name="connsiteX35" fmla="*/ 4547227 w 12192000"/>
              <a:gd name="connsiteY35" fmla="*/ 2224598 h 2270839"/>
              <a:gd name="connsiteX36" fmla="*/ 4318800 w 12192000"/>
              <a:gd name="connsiteY36" fmla="*/ 2214790 h 2270839"/>
              <a:gd name="connsiteX37" fmla="*/ 3873004 w 12192000"/>
              <a:gd name="connsiteY37" fmla="*/ 2187115 h 2270839"/>
              <a:gd name="connsiteX38" fmla="*/ 3445628 w 12192000"/>
              <a:gd name="connsiteY38" fmla="*/ 2157690 h 2270839"/>
              <a:gd name="connsiteX39" fmla="*/ 3035446 w 12192000"/>
              <a:gd name="connsiteY39" fmla="*/ 2126862 h 2270839"/>
              <a:gd name="connsiteX40" fmla="*/ 2647370 w 12192000"/>
              <a:gd name="connsiteY40" fmla="*/ 2092883 h 2270839"/>
              <a:gd name="connsiteX41" fmla="*/ 2276487 w 12192000"/>
              <a:gd name="connsiteY41" fmla="*/ 2057501 h 2270839"/>
              <a:gd name="connsiteX42" fmla="*/ 1932621 w 12192000"/>
              <a:gd name="connsiteY42" fmla="*/ 2019318 h 2270839"/>
              <a:gd name="connsiteX43" fmla="*/ 1609634 w 12192000"/>
              <a:gd name="connsiteY43" fmla="*/ 1981835 h 2270839"/>
              <a:gd name="connsiteX44" fmla="*/ 1312435 w 12192000"/>
              <a:gd name="connsiteY44" fmla="*/ 1944352 h 2270839"/>
              <a:gd name="connsiteX45" fmla="*/ 1039799 w 12192000"/>
              <a:gd name="connsiteY45" fmla="*/ 1908971 h 2270839"/>
              <a:gd name="connsiteX46" fmla="*/ 797865 w 12192000"/>
              <a:gd name="connsiteY46" fmla="*/ 1875341 h 2270839"/>
              <a:gd name="connsiteX47" fmla="*/ 579265 w 12192000"/>
              <a:gd name="connsiteY47" fmla="*/ 1843463 h 2270839"/>
              <a:gd name="connsiteX48" fmla="*/ 395052 w 12192000"/>
              <a:gd name="connsiteY48" fmla="*/ 1816840 h 2270839"/>
              <a:gd name="connsiteX49" fmla="*/ 240312 w 12192000"/>
              <a:gd name="connsiteY49" fmla="*/ 1791617 h 2270839"/>
              <a:gd name="connsiteX50" fmla="*/ 27853 w 12192000"/>
              <a:gd name="connsiteY50" fmla="*/ 1755536 h 2270839"/>
              <a:gd name="connsiteX51" fmla="*/ 0 w 12192000"/>
              <a:gd name="connsiteY51" fmla="*/ 1750823 h 2270839"/>
              <a:gd name="connsiteX52" fmla="*/ 0 w 12192000"/>
              <a:gd name="connsiteY52" fmla="*/ 744793 h 2270839"/>
              <a:gd name="connsiteX53" fmla="*/ 0 w 12192000"/>
              <a:gd name="connsiteY53" fmla="*/ 519830 h 2270839"/>
              <a:gd name="connsiteX54" fmla="*/ 0 w 12192000"/>
              <a:gd name="connsiteY54" fmla="*/ 471948 h 2270839"/>
              <a:gd name="connsiteX55" fmla="*/ 0 w 12192000"/>
              <a:gd name="connsiteY55" fmla="*/ 213719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2270839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519830"/>
                </a:lnTo>
                <a:lnTo>
                  <a:pt x="12192000" y="744793"/>
                </a:lnTo>
                <a:lnTo>
                  <a:pt x="12192000" y="1754021"/>
                </a:lnTo>
                <a:lnTo>
                  <a:pt x="11957522" y="1797923"/>
                </a:lnTo>
                <a:lnTo>
                  <a:pt x="11679973" y="1847667"/>
                </a:lnTo>
                <a:lnTo>
                  <a:pt x="11401197" y="1896360"/>
                </a:lnTo>
                <a:lnTo>
                  <a:pt x="11121192" y="1938046"/>
                </a:lnTo>
                <a:lnTo>
                  <a:pt x="10842416" y="1980083"/>
                </a:lnTo>
                <a:lnTo>
                  <a:pt x="10562411" y="2019318"/>
                </a:lnTo>
                <a:lnTo>
                  <a:pt x="10286091" y="2052947"/>
                </a:lnTo>
                <a:lnTo>
                  <a:pt x="10006086" y="2084825"/>
                </a:lnTo>
                <a:lnTo>
                  <a:pt x="9727310" y="2113901"/>
                </a:lnTo>
                <a:lnTo>
                  <a:pt x="9453445" y="2139123"/>
                </a:lnTo>
                <a:lnTo>
                  <a:pt x="9175897" y="2164345"/>
                </a:lnTo>
                <a:lnTo>
                  <a:pt x="8902033" y="2185364"/>
                </a:lnTo>
                <a:lnTo>
                  <a:pt x="8628169" y="2201828"/>
                </a:lnTo>
                <a:lnTo>
                  <a:pt x="8355533" y="2218994"/>
                </a:lnTo>
                <a:lnTo>
                  <a:pt x="8085353" y="2233356"/>
                </a:lnTo>
                <a:lnTo>
                  <a:pt x="7817629" y="2243515"/>
                </a:lnTo>
                <a:lnTo>
                  <a:pt x="7549905" y="2252273"/>
                </a:lnTo>
                <a:lnTo>
                  <a:pt x="7284638" y="2260680"/>
                </a:lnTo>
                <a:lnTo>
                  <a:pt x="7023055" y="2264534"/>
                </a:lnTo>
                <a:lnTo>
                  <a:pt x="6761472" y="2268737"/>
                </a:lnTo>
                <a:lnTo>
                  <a:pt x="6503573" y="2270839"/>
                </a:lnTo>
                <a:lnTo>
                  <a:pt x="6248130" y="2268737"/>
                </a:lnTo>
                <a:lnTo>
                  <a:pt x="5995144" y="2268737"/>
                </a:lnTo>
                <a:lnTo>
                  <a:pt x="5744613" y="2264534"/>
                </a:lnTo>
                <a:lnTo>
                  <a:pt x="5498995" y="2258228"/>
                </a:lnTo>
                <a:lnTo>
                  <a:pt x="5255834" y="2252273"/>
                </a:lnTo>
                <a:lnTo>
                  <a:pt x="5017584" y="2245617"/>
                </a:lnTo>
                <a:lnTo>
                  <a:pt x="4780562" y="2235458"/>
                </a:lnTo>
                <a:lnTo>
                  <a:pt x="4547227" y="2224598"/>
                </a:lnTo>
                <a:lnTo>
                  <a:pt x="4318800" y="2214790"/>
                </a:lnTo>
                <a:lnTo>
                  <a:pt x="3873004" y="2187115"/>
                </a:lnTo>
                <a:lnTo>
                  <a:pt x="3445628" y="2157690"/>
                </a:lnTo>
                <a:lnTo>
                  <a:pt x="3035446" y="2126862"/>
                </a:lnTo>
                <a:lnTo>
                  <a:pt x="2647370" y="2092883"/>
                </a:lnTo>
                <a:lnTo>
                  <a:pt x="2276487" y="2057501"/>
                </a:lnTo>
                <a:lnTo>
                  <a:pt x="1932621" y="2019318"/>
                </a:lnTo>
                <a:lnTo>
                  <a:pt x="1609634" y="1981835"/>
                </a:lnTo>
                <a:lnTo>
                  <a:pt x="1312435" y="1944352"/>
                </a:lnTo>
                <a:lnTo>
                  <a:pt x="1039799" y="1908971"/>
                </a:lnTo>
                <a:lnTo>
                  <a:pt x="797865" y="1875341"/>
                </a:lnTo>
                <a:lnTo>
                  <a:pt x="579265" y="1843463"/>
                </a:lnTo>
                <a:lnTo>
                  <a:pt x="395052" y="1816840"/>
                </a:lnTo>
                <a:lnTo>
                  <a:pt x="240312" y="1791617"/>
                </a:lnTo>
                <a:lnTo>
                  <a:pt x="27853" y="1755536"/>
                </a:lnTo>
                <a:lnTo>
                  <a:pt x="0" y="1750823"/>
                </a:lnTo>
                <a:lnTo>
                  <a:pt x="0" y="744793"/>
                </a:lnTo>
                <a:lnTo>
                  <a:pt x="0" y="519830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solidFill>
            <a:schemeClr val="tx2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A39FDC-39F4-4CB7-873B-8D786EC02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0" b="63148"/>
          <a:stretch/>
        </p:blipFill>
        <p:spPr>
          <a:xfrm>
            <a:off x="4071257" y="1"/>
            <a:ext cx="8117568" cy="2270839"/>
          </a:xfrm>
          <a:custGeom>
            <a:avLst/>
            <a:gdLst>
              <a:gd name="connsiteX0" fmla="*/ 0 w 8117568"/>
              <a:gd name="connsiteY0" fmla="*/ 0 h 2270839"/>
              <a:gd name="connsiteX1" fmla="*/ 8117568 w 8117568"/>
              <a:gd name="connsiteY1" fmla="*/ 0 h 2270839"/>
              <a:gd name="connsiteX2" fmla="*/ 8117568 w 8117568"/>
              <a:gd name="connsiteY2" fmla="*/ 1754616 h 2270839"/>
              <a:gd name="connsiteX3" fmla="*/ 7886265 w 8117568"/>
              <a:gd name="connsiteY3" fmla="*/ 1797923 h 2270839"/>
              <a:gd name="connsiteX4" fmla="*/ 7608716 w 8117568"/>
              <a:gd name="connsiteY4" fmla="*/ 1847667 h 2270839"/>
              <a:gd name="connsiteX5" fmla="*/ 7329940 w 8117568"/>
              <a:gd name="connsiteY5" fmla="*/ 1896360 h 2270839"/>
              <a:gd name="connsiteX6" fmla="*/ 7049935 w 8117568"/>
              <a:gd name="connsiteY6" fmla="*/ 1938046 h 2270839"/>
              <a:gd name="connsiteX7" fmla="*/ 6771159 w 8117568"/>
              <a:gd name="connsiteY7" fmla="*/ 1980083 h 2270839"/>
              <a:gd name="connsiteX8" fmla="*/ 6491154 w 8117568"/>
              <a:gd name="connsiteY8" fmla="*/ 2019318 h 2270839"/>
              <a:gd name="connsiteX9" fmla="*/ 6214834 w 8117568"/>
              <a:gd name="connsiteY9" fmla="*/ 2052947 h 2270839"/>
              <a:gd name="connsiteX10" fmla="*/ 5934829 w 8117568"/>
              <a:gd name="connsiteY10" fmla="*/ 2084825 h 2270839"/>
              <a:gd name="connsiteX11" fmla="*/ 5656053 w 8117568"/>
              <a:gd name="connsiteY11" fmla="*/ 2113901 h 2270839"/>
              <a:gd name="connsiteX12" fmla="*/ 5382188 w 8117568"/>
              <a:gd name="connsiteY12" fmla="*/ 2139123 h 2270839"/>
              <a:gd name="connsiteX13" fmla="*/ 5104640 w 8117568"/>
              <a:gd name="connsiteY13" fmla="*/ 2164345 h 2270839"/>
              <a:gd name="connsiteX14" fmla="*/ 4830776 w 8117568"/>
              <a:gd name="connsiteY14" fmla="*/ 2185364 h 2270839"/>
              <a:gd name="connsiteX15" fmla="*/ 4556912 w 8117568"/>
              <a:gd name="connsiteY15" fmla="*/ 2201828 h 2270839"/>
              <a:gd name="connsiteX16" fmla="*/ 4284276 w 8117568"/>
              <a:gd name="connsiteY16" fmla="*/ 2218994 h 2270839"/>
              <a:gd name="connsiteX17" fmla="*/ 4014096 w 8117568"/>
              <a:gd name="connsiteY17" fmla="*/ 2233356 h 2270839"/>
              <a:gd name="connsiteX18" fmla="*/ 3746372 w 8117568"/>
              <a:gd name="connsiteY18" fmla="*/ 2243515 h 2270839"/>
              <a:gd name="connsiteX19" fmla="*/ 3478648 w 8117568"/>
              <a:gd name="connsiteY19" fmla="*/ 2252273 h 2270839"/>
              <a:gd name="connsiteX20" fmla="*/ 3213381 w 8117568"/>
              <a:gd name="connsiteY20" fmla="*/ 2260680 h 2270839"/>
              <a:gd name="connsiteX21" fmla="*/ 2951798 w 8117568"/>
              <a:gd name="connsiteY21" fmla="*/ 2264534 h 2270839"/>
              <a:gd name="connsiteX22" fmla="*/ 2690215 w 8117568"/>
              <a:gd name="connsiteY22" fmla="*/ 2268737 h 2270839"/>
              <a:gd name="connsiteX23" fmla="*/ 2432316 w 8117568"/>
              <a:gd name="connsiteY23" fmla="*/ 2270839 h 2270839"/>
              <a:gd name="connsiteX24" fmla="*/ 2176873 w 8117568"/>
              <a:gd name="connsiteY24" fmla="*/ 2268737 h 2270839"/>
              <a:gd name="connsiteX25" fmla="*/ 1923887 w 8117568"/>
              <a:gd name="connsiteY25" fmla="*/ 2268737 h 2270839"/>
              <a:gd name="connsiteX26" fmla="*/ 1673356 w 8117568"/>
              <a:gd name="connsiteY26" fmla="*/ 2264534 h 2270839"/>
              <a:gd name="connsiteX27" fmla="*/ 1427738 w 8117568"/>
              <a:gd name="connsiteY27" fmla="*/ 2258228 h 2270839"/>
              <a:gd name="connsiteX28" fmla="*/ 1184577 w 8117568"/>
              <a:gd name="connsiteY28" fmla="*/ 2252273 h 2270839"/>
              <a:gd name="connsiteX29" fmla="*/ 946327 w 8117568"/>
              <a:gd name="connsiteY29" fmla="*/ 2245617 h 2270839"/>
              <a:gd name="connsiteX30" fmla="*/ 709305 w 8117568"/>
              <a:gd name="connsiteY30" fmla="*/ 2235458 h 2270839"/>
              <a:gd name="connsiteX31" fmla="*/ 475970 w 8117568"/>
              <a:gd name="connsiteY31" fmla="*/ 2224598 h 2270839"/>
              <a:gd name="connsiteX32" fmla="*/ 247543 w 8117568"/>
              <a:gd name="connsiteY32" fmla="*/ 2214790 h 2270839"/>
              <a:gd name="connsiteX33" fmla="*/ 0 w 8117568"/>
              <a:gd name="connsiteY33" fmla="*/ 2199423 h 2270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17568" h="2270839">
                <a:moveTo>
                  <a:pt x="0" y="0"/>
                </a:moveTo>
                <a:lnTo>
                  <a:pt x="8117568" y="0"/>
                </a:lnTo>
                <a:lnTo>
                  <a:pt x="8117568" y="1754616"/>
                </a:lnTo>
                <a:lnTo>
                  <a:pt x="7886265" y="1797923"/>
                </a:lnTo>
                <a:lnTo>
                  <a:pt x="7608716" y="1847667"/>
                </a:lnTo>
                <a:lnTo>
                  <a:pt x="7329940" y="1896360"/>
                </a:lnTo>
                <a:lnTo>
                  <a:pt x="7049935" y="1938046"/>
                </a:lnTo>
                <a:lnTo>
                  <a:pt x="6771159" y="1980083"/>
                </a:lnTo>
                <a:lnTo>
                  <a:pt x="6491154" y="2019318"/>
                </a:lnTo>
                <a:lnTo>
                  <a:pt x="6214834" y="2052947"/>
                </a:lnTo>
                <a:lnTo>
                  <a:pt x="5934829" y="2084825"/>
                </a:lnTo>
                <a:lnTo>
                  <a:pt x="5656053" y="2113901"/>
                </a:lnTo>
                <a:lnTo>
                  <a:pt x="5382188" y="2139123"/>
                </a:lnTo>
                <a:lnTo>
                  <a:pt x="5104640" y="2164345"/>
                </a:lnTo>
                <a:lnTo>
                  <a:pt x="4830776" y="2185364"/>
                </a:lnTo>
                <a:lnTo>
                  <a:pt x="4556912" y="2201828"/>
                </a:lnTo>
                <a:lnTo>
                  <a:pt x="4284276" y="2218994"/>
                </a:lnTo>
                <a:lnTo>
                  <a:pt x="4014096" y="2233356"/>
                </a:lnTo>
                <a:lnTo>
                  <a:pt x="3746372" y="2243515"/>
                </a:lnTo>
                <a:lnTo>
                  <a:pt x="3478648" y="2252273"/>
                </a:lnTo>
                <a:lnTo>
                  <a:pt x="3213381" y="2260680"/>
                </a:lnTo>
                <a:lnTo>
                  <a:pt x="2951798" y="2264534"/>
                </a:lnTo>
                <a:lnTo>
                  <a:pt x="2690215" y="2268737"/>
                </a:lnTo>
                <a:lnTo>
                  <a:pt x="2432316" y="2270839"/>
                </a:lnTo>
                <a:lnTo>
                  <a:pt x="2176873" y="2268737"/>
                </a:lnTo>
                <a:lnTo>
                  <a:pt x="1923887" y="2268737"/>
                </a:lnTo>
                <a:lnTo>
                  <a:pt x="1673356" y="2264534"/>
                </a:lnTo>
                <a:lnTo>
                  <a:pt x="1427738" y="2258228"/>
                </a:lnTo>
                <a:lnTo>
                  <a:pt x="1184577" y="2252273"/>
                </a:lnTo>
                <a:lnTo>
                  <a:pt x="946327" y="2245617"/>
                </a:lnTo>
                <a:lnTo>
                  <a:pt x="709305" y="2235458"/>
                </a:lnTo>
                <a:lnTo>
                  <a:pt x="475970" y="2224598"/>
                </a:lnTo>
                <a:lnTo>
                  <a:pt x="247543" y="2214790"/>
                </a:lnTo>
                <a:lnTo>
                  <a:pt x="0" y="219942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17C8B-90BB-46F7-8493-6C88AB1D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8" y="609600"/>
            <a:ext cx="10131425" cy="111034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new employee orientation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B04F-37AD-4EE8-913B-473023D4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425" y="2329542"/>
            <a:ext cx="11421150" cy="39682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attends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new employee orientations to give you a general overview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your union rights and to let you know that you have union representatives available to give you information and help any time.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hope and encourage new members to become active participants in our association.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</a:t>
            </a:r>
            <a:r>
              <a:rPr 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is a collective bargaining unit which represents a broad group of Anchorage Municipal employees who provide a wide array of essential public services vital to the daily operation of the city and the safety &amp; well-being of Anchorage residents.</a:t>
            </a: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will provide a new employee orientation packet to all new members via email.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will include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various documents for you to review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as well as this PowerPoint presentation.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1285A14-2494-4CB6-8BF0-D8CF657E1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01" y="123824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21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bg2">
                <a:shade val="96000"/>
                <a:satMod val="160000"/>
                <a:lumMod val="100000"/>
              </a:schemeClr>
            </a:gs>
          </a:gsLst>
          <a:lin ang="474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6C2CDA-E921-4FC0-B6A6-572926A3A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3" y="1083130"/>
            <a:ext cx="3695526" cy="4691742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AMEA History</a:t>
            </a:r>
          </a:p>
        </p:txBody>
      </p:sp>
      <p:sp useBgFill="1">
        <p:nvSpPr>
          <p:cNvPr id="18" name="Freeform: Shape 11">
            <a:extLst>
              <a:ext uri="{FF2B5EF4-FFF2-40B4-BE49-F238E27FC236}">
                <a16:creationId xmlns:a16="http://schemas.microsoft.com/office/drawing/2014/main" id="{058E2874-C2DD-423B-8BAD-6F0EF6FB2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537703" cy="6858000"/>
          </a:xfrm>
          <a:custGeom>
            <a:avLst/>
            <a:gdLst>
              <a:gd name="connsiteX0" fmla="*/ 0 w 7537703"/>
              <a:gd name="connsiteY0" fmla="*/ 0 h 6858000"/>
              <a:gd name="connsiteX1" fmla="*/ 7537703 w 7537703"/>
              <a:gd name="connsiteY1" fmla="*/ 0 h 6858000"/>
              <a:gd name="connsiteX2" fmla="*/ 7537703 w 7537703"/>
              <a:gd name="connsiteY2" fmla="*/ 6858000 h 6858000"/>
              <a:gd name="connsiteX3" fmla="*/ 20957 w 7537703"/>
              <a:gd name="connsiteY3" fmla="*/ 6858000 h 6858000"/>
              <a:gd name="connsiteX4" fmla="*/ 46002 w 7537703"/>
              <a:gd name="connsiteY4" fmla="*/ 6702325 h 6858000"/>
              <a:gd name="connsiteX5" fmla="*/ 69870 w 7537703"/>
              <a:gd name="connsiteY5" fmla="*/ 6547334 h 6858000"/>
              <a:gd name="connsiteX6" fmla="*/ 93234 w 7537703"/>
              <a:gd name="connsiteY6" fmla="*/ 6391658 h 6858000"/>
              <a:gd name="connsiteX7" fmla="*/ 113237 w 7537703"/>
              <a:gd name="connsiteY7" fmla="*/ 6235295 h 6858000"/>
              <a:gd name="connsiteX8" fmla="*/ 133409 w 7537703"/>
              <a:gd name="connsiteY8" fmla="*/ 6079619 h 6858000"/>
              <a:gd name="connsiteX9" fmla="*/ 152234 w 7537703"/>
              <a:gd name="connsiteY9" fmla="*/ 5923256 h 6858000"/>
              <a:gd name="connsiteX10" fmla="*/ 168370 w 7537703"/>
              <a:gd name="connsiteY10" fmla="*/ 5768951 h 6858000"/>
              <a:gd name="connsiteX11" fmla="*/ 183667 w 7537703"/>
              <a:gd name="connsiteY11" fmla="*/ 5612589 h 6858000"/>
              <a:gd name="connsiteX12" fmla="*/ 197619 w 7537703"/>
              <a:gd name="connsiteY12" fmla="*/ 5456912 h 6858000"/>
              <a:gd name="connsiteX13" fmla="*/ 209720 w 7537703"/>
              <a:gd name="connsiteY13" fmla="*/ 5303979 h 6858000"/>
              <a:gd name="connsiteX14" fmla="*/ 221823 w 7537703"/>
              <a:gd name="connsiteY14" fmla="*/ 5148988 h 6858000"/>
              <a:gd name="connsiteX15" fmla="*/ 231908 w 7537703"/>
              <a:gd name="connsiteY15" fmla="*/ 4996055 h 6858000"/>
              <a:gd name="connsiteX16" fmla="*/ 239808 w 7537703"/>
              <a:gd name="connsiteY16" fmla="*/ 4843121 h 6858000"/>
              <a:gd name="connsiteX17" fmla="*/ 248045 w 7537703"/>
              <a:gd name="connsiteY17" fmla="*/ 4690874 h 6858000"/>
              <a:gd name="connsiteX18" fmla="*/ 254936 w 7537703"/>
              <a:gd name="connsiteY18" fmla="*/ 4539998 h 6858000"/>
              <a:gd name="connsiteX19" fmla="*/ 259811 w 7537703"/>
              <a:gd name="connsiteY19" fmla="*/ 4390493 h 6858000"/>
              <a:gd name="connsiteX20" fmla="*/ 264014 w 7537703"/>
              <a:gd name="connsiteY20" fmla="*/ 4240989 h 6858000"/>
              <a:gd name="connsiteX21" fmla="*/ 268047 w 7537703"/>
              <a:gd name="connsiteY21" fmla="*/ 4092856 h 6858000"/>
              <a:gd name="connsiteX22" fmla="*/ 269897 w 7537703"/>
              <a:gd name="connsiteY22" fmla="*/ 3946781 h 6858000"/>
              <a:gd name="connsiteX23" fmla="*/ 271913 w 7537703"/>
              <a:gd name="connsiteY23" fmla="*/ 3800705 h 6858000"/>
              <a:gd name="connsiteX24" fmla="*/ 272922 w 7537703"/>
              <a:gd name="connsiteY24" fmla="*/ 3656687 h 6858000"/>
              <a:gd name="connsiteX25" fmla="*/ 271913 w 7537703"/>
              <a:gd name="connsiteY25" fmla="*/ 3514041 h 6858000"/>
              <a:gd name="connsiteX26" fmla="*/ 271913 w 7537703"/>
              <a:gd name="connsiteY26" fmla="*/ 3372766 h 6858000"/>
              <a:gd name="connsiteX27" fmla="*/ 269897 w 7537703"/>
              <a:gd name="connsiteY27" fmla="*/ 3232863 h 6858000"/>
              <a:gd name="connsiteX28" fmla="*/ 266871 w 7537703"/>
              <a:gd name="connsiteY28" fmla="*/ 3095703 h 6858000"/>
              <a:gd name="connsiteX29" fmla="*/ 264014 w 7537703"/>
              <a:gd name="connsiteY29" fmla="*/ 2959915 h 6858000"/>
              <a:gd name="connsiteX30" fmla="*/ 260820 w 7537703"/>
              <a:gd name="connsiteY30" fmla="*/ 2826869 h 6858000"/>
              <a:gd name="connsiteX31" fmla="*/ 255946 w 7537703"/>
              <a:gd name="connsiteY31" fmla="*/ 2694510 h 6858000"/>
              <a:gd name="connsiteX32" fmla="*/ 250734 w 7537703"/>
              <a:gd name="connsiteY32" fmla="*/ 2564209 h 6858000"/>
              <a:gd name="connsiteX33" fmla="*/ 246028 w 7537703"/>
              <a:gd name="connsiteY33" fmla="*/ 2436650 h 6858000"/>
              <a:gd name="connsiteX34" fmla="*/ 232749 w 7537703"/>
              <a:gd name="connsiteY34" fmla="*/ 2187704 h 6858000"/>
              <a:gd name="connsiteX35" fmla="*/ 218630 w 7537703"/>
              <a:gd name="connsiteY35" fmla="*/ 1949046 h 6858000"/>
              <a:gd name="connsiteX36" fmla="*/ 203837 w 7537703"/>
              <a:gd name="connsiteY36" fmla="*/ 1719989 h 6858000"/>
              <a:gd name="connsiteX37" fmla="*/ 187532 w 7537703"/>
              <a:gd name="connsiteY37" fmla="*/ 1503276 h 6858000"/>
              <a:gd name="connsiteX38" fmla="*/ 170555 w 7537703"/>
              <a:gd name="connsiteY38" fmla="*/ 1296164 h 6858000"/>
              <a:gd name="connsiteX39" fmla="*/ 152234 w 7537703"/>
              <a:gd name="connsiteY39" fmla="*/ 1104140 h 6858000"/>
              <a:gd name="connsiteX40" fmla="*/ 134248 w 7537703"/>
              <a:gd name="connsiteY40" fmla="*/ 923775 h 6858000"/>
              <a:gd name="connsiteX41" fmla="*/ 116263 w 7537703"/>
              <a:gd name="connsiteY41" fmla="*/ 757811 h 6858000"/>
              <a:gd name="connsiteX42" fmla="*/ 99286 w 7537703"/>
              <a:gd name="connsiteY42" fmla="*/ 605564 h 6858000"/>
              <a:gd name="connsiteX43" fmla="*/ 83149 w 7537703"/>
              <a:gd name="connsiteY43" fmla="*/ 470461 h 6858000"/>
              <a:gd name="connsiteX44" fmla="*/ 67853 w 7537703"/>
              <a:gd name="connsiteY44" fmla="*/ 348389 h 6858000"/>
              <a:gd name="connsiteX45" fmla="*/ 55078 w 7537703"/>
              <a:gd name="connsiteY45" fmla="*/ 245519 h 6858000"/>
              <a:gd name="connsiteX46" fmla="*/ 42976 w 7537703"/>
              <a:gd name="connsiteY46" fmla="*/ 159108 h 6858000"/>
              <a:gd name="connsiteX47" fmla="*/ 25662 w 7537703"/>
              <a:gd name="connsiteY47" fmla="*/ 40464 h 6858000"/>
              <a:gd name="connsiteX48" fmla="*/ 19779 w 7537703"/>
              <a:gd name="connsiteY48" fmla="*/ 2 h 6858000"/>
              <a:gd name="connsiteX49" fmla="*/ 26532 w 7537703"/>
              <a:gd name="connsiteY49" fmla="*/ 2 h 6858000"/>
              <a:gd name="connsiteX50" fmla="*/ 26532 w 7537703"/>
              <a:gd name="connsiteY50" fmla="*/ 1 h 6858000"/>
              <a:gd name="connsiteX51" fmla="*/ 0 w 7537703"/>
              <a:gd name="connsiteY51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537703" h="6858000">
                <a:moveTo>
                  <a:pt x="0" y="0"/>
                </a:moveTo>
                <a:lnTo>
                  <a:pt x="7537703" y="0"/>
                </a:lnTo>
                <a:lnTo>
                  <a:pt x="7537703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355DF-A09A-4387-BE5C-A87784492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33" y="802312"/>
            <a:ext cx="6784258" cy="5550697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Anchorage Municipal Employees Association (AMEA) organized in 1971.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In 2014 AMEA members </a:t>
            </a:r>
            <a:r>
              <a:rPr lang="en-US" sz="2800" b="0" i="0" dirty="0">
                <a:effectLst/>
              </a:rPr>
              <a:t>voted to approve an affiliation agreement with the American Federation of State, County and Municipal Employees (AFSCME), the largest Public Service member organization under the AFL-CIO.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AMEA is comprised of nearly 500 Municipal Employees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cap="all" dirty="0">
              <a:ln w="3175" cmpd="sng">
                <a:noFill/>
              </a:ln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BF28A0-7393-479D-B5DA-67F548A66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142" y="5733128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27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4309F57-B331-41A7-9154-15EC2AF45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845162" cy="6858000"/>
          </a:xfrm>
          <a:custGeom>
            <a:avLst/>
            <a:gdLst>
              <a:gd name="connsiteX0" fmla="*/ 0 w 8845162"/>
              <a:gd name="connsiteY0" fmla="*/ 0 h 6858000"/>
              <a:gd name="connsiteX1" fmla="*/ 6265248 w 8845162"/>
              <a:gd name="connsiteY1" fmla="*/ 0 h 6858000"/>
              <a:gd name="connsiteX2" fmla="*/ 7537703 w 8845162"/>
              <a:gd name="connsiteY2" fmla="*/ 0 h 6858000"/>
              <a:gd name="connsiteX3" fmla="*/ 8845162 w 8845162"/>
              <a:gd name="connsiteY3" fmla="*/ 0 h 6858000"/>
              <a:gd name="connsiteX4" fmla="*/ 8845162 w 8845162"/>
              <a:gd name="connsiteY4" fmla="*/ 6858000 h 6858000"/>
              <a:gd name="connsiteX5" fmla="*/ 7537703 w 8845162"/>
              <a:gd name="connsiteY5" fmla="*/ 6858000 h 6858000"/>
              <a:gd name="connsiteX6" fmla="*/ 6265248 w 8845162"/>
              <a:gd name="connsiteY6" fmla="*/ 6858000 h 6858000"/>
              <a:gd name="connsiteX7" fmla="*/ 20957 w 8845162"/>
              <a:gd name="connsiteY7" fmla="*/ 6858000 h 6858000"/>
              <a:gd name="connsiteX8" fmla="*/ 46002 w 8845162"/>
              <a:gd name="connsiteY8" fmla="*/ 6702325 h 6858000"/>
              <a:gd name="connsiteX9" fmla="*/ 69870 w 8845162"/>
              <a:gd name="connsiteY9" fmla="*/ 6547334 h 6858000"/>
              <a:gd name="connsiteX10" fmla="*/ 93234 w 8845162"/>
              <a:gd name="connsiteY10" fmla="*/ 6391658 h 6858000"/>
              <a:gd name="connsiteX11" fmla="*/ 113237 w 8845162"/>
              <a:gd name="connsiteY11" fmla="*/ 6235295 h 6858000"/>
              <a:gd name="connsiteX12" fmla="*/ 133409 w 8845162"/>
              <a:gd name="connsiteY12" fmla="*/ 6079619 h 6858000"/>
              <a:gd name="connsiteX13" fmla="*/ 152234 w 8845162"/>
              <a:gd name="connsiteY13" fmla="*/ 5923256 h 6858000"/>
              <a:gd name="connsiteX14" fmla="*/ 168370 w 8845162"/>
              <a:gd name="connsiteY14" fmla="*/ 5768951 h 6858000"/>
              <a:gd name="connsiteX15" fmla="*/ 183667 w 8845162"/>
              <a:gd name="connsiteY15" fmla="*/ 5612589 h 6858000"/>
              <a:gd name="connsiteX16" fmla="*/ 197619 w 8845162"/>
              <a:gd name="connsiteY16" fmla="*/ 5456912 h 6858000"/>
              <a:gd name="connsiteX17" fmla="*/ 209720 w 8845162"/>
              <a:gd name="connsiteY17" fmla="*/ 5303979 h 6858000"/>
              <a:gd name="connsiteX18" fmla="*/ 221823 w 8845162"/>
              <a:gd name="connsiteY18" fmla="*/ 5148988 h 6858000"/>
              <a:gd name="connsiteX19" fmla="*/ 231908 w 8845162"/>
              <a:gd name="connsiteY19" fmla="*/ 4996055 h 6858000"/>
              <a:gd name="connsiteX20" fmla="*/ 239808 w 8845162"/>
              <a:gd name="connsiteY20" fmla="*/ 4843121 h 6858000"/>
              <a:gd name="connsiteX21" fmla="*/ 248045 w 8845162"/>
              <a:gd name="connsiteY21" fmla="*/ 4690874 h 6858000"/>
              <a:gd name="connsiteX22" fmla="*/ 254936 w 8845162"/>
              <a:gd name="connsiteY22" fmla="*/ 4539998 h 6858000"/>
              <a:gd name="connsiteX23" fmla="*/ 259811 w 8845162"/>
              <a:gd name="connsiteY23" fmla="*/ 4390493 h 6858000"/>
              <a:gd name="connsiteX24" fmla="*/ 264014 w 8845162"/>
              <a:gd name="connsiteY24" fmla="*/ 4240989 h 6858000"/>
              <a:gd name="connsiteX25" fmla="*/ 268047 w 8845162"/>
              <a:gd name="connsiteY25" fmla="*/ 4092856 h 6858000"/>
              <a:gd name="connsiteX26" fmla="*/ 269897 w 8845162"/>
              <a:gd name="connsiteY26" fmla="*/ 3946781 h 6858000"/>
              <a:gd name="connsiteX27" fmla="*/ 271913 w 8845162"/>
              <a:gd name="connsiteY27" fmla="*/ 3800705 h 6858000"/>
              <a:gd name="connsiteX28" fmla="*/ 272922 w 8845162"/>
              <a:gd name="connsiteY28" fmla="*/ 3656687 h 6858000"/>
              <a:gd name="connsiteX29" fmla="*/ 271913 w 8845162"/>
              <a:gd name="connsiteY29" fmla="*/ 3514041 h 6858000"/>
              <a:gd name="connsiteX30" fmla="*/ 271913 w 8845162"/>
              <a:gd name="connsiteY30" fmla="*/ 3372766 h 6858000"/>
              <a:gd name="connsiteX31" fmla="*/ 269897 w 8845162"/>
              <a:gd name="connsiteY31" fmla="*/ 3232863 h 6858000"/>
              <a:gd name="connsiteX32" fmla="*/ 266871 w 8845162"/>
              <a:gd name="connsiteY32" fmla="*/ 3095703 h 6858000"/>
              <a:gd name="connsiteX33" fmla="*/ 264014 w 8845162"/>
              <a:gd name="connsiteY33" fmla="*/ 2959915 h 6858000"/>
              <a:gd name="connsiteX34" fmla="*/ 260820 w 8845162"/>
              <a:gd name="connsiteY34" fmla="*/ 2826869 h 6858000"/>
              <a:gd name="connsiteX35" fmla="*/ 255946 w 8845162"/>
              <a:gd name="connsiteY35" fmla="*/ 2694510 h 6858000"/>
              <a:gd name="connsiteX36" fmla="*/ 250734 w 8845162"/>
              <a:gd name="connsiteY36" fmla="*/ 2564209 h 6858000"/>
              <a:gd name="connsiteX37" fmla="*/ 246028 w 8845162"/>
              <a:gd name="connsiteY37" fmla="*/ 2436650 h 6858000"/>
              <a:gd name="connsiteX38" fmla="*/ 232749 w 8845162"/>
              <a:gd name="connsiteY38" fmla="*/ 2187704 h 6858000"/>
              <a:gd name="connsiteX39" fmla="*/ 218630 w 8845162"/>
              <a:gd name="connsiteY39" fmla="*/ 1949046 h 6858000"/>
              <a:gd name="connsiteX40" fmla="*/ 203837 w 8845162"/>
              <a:gd name="connsiteY40" fmla="*/ 1719989 h 6858000"/>
              <a:gd name="connsiteX41" fmla="*/ 187532 w 8845162"/>
              <a:gd name="connsiteY41" fmla="*/ 1503276 h 6858000"/>
              <a:gd name="connsiteX42" fmla="*/ 170555 w 8845162"/>
              <a:gd name="connsiteY42" fmla="*/ 1296164 h 6858000"/>
              <a:gd name="connsiteX43" fmla="*/ 152234 w 8845162"/>
              <a:gd name="connsiteY43" fmla="*/ 1104140 h 6858000"/>
              <a:gd name="connsiteX44" fmla="*/ 134248 w 8845162"/>
              <a:gd name="connsiteY44" fmla="*/ 923775 h 6858000"/>
              <a:gd name="connsiteX45" fmla="*/ 116263 w 8845162"/>
              <a:gd name="connsiteY45" fmla="*/ 757811 h 6858000"/>
              <a:gd name="connsiteX46" fmla="*/ 99286 w 8845162"/>
              <a:gd name="connsiteY46" fmla="*/ 605564 h 6858000"/>
              <a:gd name="connsiteX47" fmla="*/ 83149 w 8845162"/>
              <a:gd name="connsiteY47" fmla="*/ 470461 h 6858000"/>
              <a:gd name="connsiteX48" fmla="*/ 67853 w 8845162"/>
              <a:gd name="connsiteY48" fmla="*/ 348389 h 6858000"/>
              <a:gd name="connsiteX49" fmla="*/ 55078 w 8845162"/>
              <a:gd name="connsiteY49" fmla="*/ 245519 h 6858000"/>
              <a:gd name="connsiteX50" fmla="*/ 42976 w 8845162"/>
              <a:gd name="connsiteY50" fmla="*/ 159108 h 6858000"/>
              <a:gd name="connsiteX51" fmla="*/ 25662 w 8845162"/>
              <a:gd name="connsiteY51" fmla="*/ 40464 h 6858000"/>
              <a:gd name="connsiteX52" fmla="*/ 19779 w 8845162"/>
              <a:gd name="connsiteY52" fmla="*/ 2 h 6858000"/>
              <a:gd name="connsiteX53" fmla="*/ 26532 w 8845162"/>
              <a:gd name="connsiteY53" fmla="*/ 2 h 6858000"/>
              <a:gd name="connsiteX54" fmla="*/ 26532 w 8845162"/>
              <a:gd name="connsiteY54" fmla="*/ 1 h 6858000"/>
              <a:gd name="connsiteX55" fmla="*/ 0 w 8845162"/>
              <a:gd name="connsiteY5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45162" h="6858000">
                <a:moveTo>
                  <a:pt x="0" y="0"/>
                </a:moveTo>
                <a:lnTo>
                  <a:pt x="6265248" y="0"/>
                </a:lnTo>
                <a:lnTo>
                  <a:pt x="7537703" y="0"/>
                </a:lnTo>
                <a:lnTo>
                  <a:pt x="8845162" y="0"/>
                </a:lnTo>
                <a:lnTo>
                  <a:pt x="8845162" y="6858000"/>
                </a:lnTo>
                <a:lnTo>
                  <a:pt x="7537703" y="6858000"/>
                </a:lnTo>
                <a:lnTo>
                  <a:pt x="6265248" y="6858000"/>
                </a:lnTo>
                <a:lnTo>
                  <a:pt x="20957" y="6858000"/>
                </a:lnTo>
                <a:lnTo>
                  <a:pt x="46002" y="6702325"/>
                </a:lnTo>
                <a:lnTo>
                  <a:pt x="69870" y="6547334"/>
                </a:lnTo>
                <a:lnTo>
                  <a:pt x="93234" y="6391658"/>
                </a:lnTo>
                <a:lnTo>
                  <a:pt x="113237" y="6235295"/>
                </a:lnTo>
                <a:lnTo>
                  <a:pt x="133409" y="6079619"/>
                </a:lnTo>
                <a:lnTo>
                  <a:pt x="152234" y="5923256"/>
                </a:lnTo>
                <a:lnTo>
                  <a:pt x="168370" y="5768951"/>
                </a:lnTo>
                <a:lnTo>
                  <a:pt x="183667" y="5612589"/>
                </a:lnTo>
                <a:lnTo>
                  <a:pt x="197619" y="5456912"/>
                </a:lnTo>
                <a:lnTo>
                  <a:pt x="209720" y="5303979"/>
                </a:lnTo>
                <a:lnTo>
                  <a:pt x="221823" y="5148988"/>
                </a:lnTo>
                <a:lnTo>
                  <a:pt x="231908" y="4996055"/>
                </a:lnTo>
                <a:lnTo>
                  <a:pt x="239808" y="4843121"/>
                </a:lnTo>
                <a:lnTo>
                  <a:pt x="248045" y="4690874"/>
                </a:lnTo>
                <a:lnTo>
                  <a:pt x="254936" y="4539998"/>
                </a:lnTo>
                <a:lnTo>
                  <a:pt x="259811" y="4390493"/>
                </a:lnTo>
                <a:lnTo>
                  <a:pt x="264014" y="4240989"/>
                </a:lnTo>
                <a:lnTo>
                  <a:pt x="268047" y="4092856"/>
                </a:lnTo>
                <a:lnTo>
                  <a:pt x="269897" y="3946781"/>
                </a:lnTo>
                <a:lnTo>
                  <a:pt x="271913" y="3800705"/>
                </a:lnTo>
                <a:lnTo>
                  <a:pt x="272922" y="3656687"/>
                </a:lnTo>
                <a:lnTo>
                  <a:pt x="271913" y="3514041"/>
                </a:lnTo>
                <a:lnTo>
                  <a:pt x="271913" y="3372766"/>
                </a:lnTo>
                <a:lnTo>
                  <a:pt x="269897" y="3232863"/>
                </a:lnTo>
                <a:lnTo>
                  <a:pt x="266871" y="3095703"/>
                </a:lnTo>
                <a:lnTo>
                  <a:pt x="264014" y="2959915"/>
                </a:lnTo>
                <a:lnTo>
                  <a:pt x="260820" y="2826869"/>
                </a:lnTo>
                <a:lnTo>
                  <a:pt x="255946" y="2694510"/>
                </a:lnTo>
                <a:lnTo>
                  <a:pt x="250734" y="2564209"/>
                </a:lnTo>
                <a:lnTo>
                  <a:pt x="246028" y="2436650"/>
                </a:lnTo>
                <a:lnTo>
                  <a:pt x="232749" y="2187704"/>
                </a:lnTo>
                <a:lnTo>
                  <a:pt x="218630" y="1949046"/>
                </a:lnTo>
                <a:lnTo>
                  <a:pt x="203837" y="1719989"/>
                </a:lnTo>
                <a:lnTo>
                  <a:pt x="187532" y="1503276"/>
                </a:lnTo>
                <a:lnTo>
                  <a:pt x="170555" y="1296164"/>
                </a:lnTo>
                <a:lnTo>
                  <a:pt x="152234" y="1104140"/>
                </a:lnTo>
                <a:lnTo>
                  <a:pt x="134248" y="923775"/>
                </a:lnTo>
                <a:lnTo>
                  <a:pt x="116263" y="757811"/>
                </a:lnTo>
                <a:lnTo>
                  <a:pt x="99286" y="605564"/>
                </a:lnTo>
                <a:lnTo>
                  <a:pt x="83149" y="470461"/>
                </a:lnTo>
                <a:lnTo>
                  <a:pt x="67853" y="348389"/>
                </a:lnTo>
                <a:lnTo>
                  <a:pt x="55078" y="245519"/>
                </a:lnTo>
                <a:lnTo>
                  <a:pt x="42976" y="159108"/>
                </a:lnTo>
                <a:lnTo>
                  <a:pt x="25662" y="40464"/>
                </a:lnTo>
                <a:lnTo>
                  <a:pt x="19779" y="2"/>
                </a:lnTo>
                <a:lnTo>
                  <a:pt x="26532" y="2"/>
                </a:lnTo>
                <a:lnTo>
                  <a:pt x="26532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E5A667-666A-40AB-8486-8B03394A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38" y="412252"/>
            <a:ext cx="7402285" cy="1360714"/>
          </a:xfrm>
        </p:spPr>
        <p:txBody>
          <a:bodyPr>
            <a:normAutofit/>
          </a:bodyPr>
          <a:lstStyle/>
          <a:p>
            <a:r>
              <a:rPr lang="en-US" dirty="0"/>
              <a:t>What is AMEA?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EF4B-FC92-439F-9A46-25BA280AE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861457"/>
            <a:ext cx="7402285" cy="339211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AMEA is a public employee union.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A union is an organization that acts as an intermediary between its members and the organization or agency that employs them. 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Unions give workers the power to negotiate for more favorable working conditions, wages, benefits, workplace health and safety, and other benefits through collective bargaining.</a:t>
            </a:r>
          </a:p>
          <a:p>
            <a:r>
              <a:rPr lang="en-US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Unions help to make sure that management acts fairly and treats its workers with respect.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02161-B3BA-4715-A900-8AEB20584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563" y="209550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56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B2A8B43-E288-418B-8561-C979F7B9C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584CD3-40DA-4BB8-B4B7-D8D04BB31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568"/>
            <a:ext cx="12188825" cy="6856214"/>
          </a:xfrm>
          <a:prstGeom prst="rect">
            <a:avLst/>
          </a:pr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40D237A-4D9F-42DC-BAEB-E07EDD74B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0541643" cy="6858000"/>
          </a:xfrm>
          <a:custGeom>
            <a:avLst/>
            <a:gdLst>
              <a:gd name="connsiteX0" fmla="*/ 10541643 w 10541643"/>
              <a:gd name="connsiteY0" fmla="*/ 0 h 6858000"/>
              <a:gd name="connsiteX1" fmla="*/ 8414569 w 10541643"/>
              <a:gd name="connsiteY1" fmla="*/ 0 h 6858000"/>
              <a:gd name="connsiteX2" fmla="*/ 7787557 w 10541643"/>
              <a:gd name="connsiteY2" fmla="*/ 0 h 6858000"/>
              <a:gd name="connsiteX3" fmla="*/ 5640889 w 10541643"/>
              <a:gd name="connsiteY3" fmla="*/ 0 h 6858000"/>
              <a:gd name="connsiteX4" fmla="*/ 1682914 w 10541643"/>
              <a:gd name="connsiteY4" fmla="*/ 0 h 6858000"/>
              <a:gd name="connsiteX5" fmla="*/ 0 w 10541643"/>
              <a:gd name="connsiteY5" fmla="*/ 6858000 h 6858000"/>
              <a:gd name="connsiteX6" fmla="*/ 5640889 w 10541643"/>
              <a:gd name="connsiteY6" fmla="*/ 6858000 h 6858000"/>
              <a:gd name="connsiteX7" fmla="*/ 6731655 w 10541643"/>
              <a:gd name="connsiteY7" fmla="*/ 6858000 h 6858000"/>
              <a:gd name="connsiteX8" fmla="*/ 7787557 w 10541643"/>
              <a:gd name="connsiteY8" fmla="*/ 6858000 h 6858000"/>
              <a:gd name="connsiteX9" fmla="*/ 8414569 w 10541643"/>
              <a:gd name="connsiteY9" fmla="*/ 6858000 h 6858000"/>
              <a:gd name="connsiteX10" fmla="*/ 10541643 w 10541643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541643" h="6858000">
                <a:moveTo>
                  <a:pt x="10541643" y="0"/>
                </a:moveTo>
                <a:lnTo>
                  <a:pt x="8414569" y="0"/>
                </a:lnTo>
                <a:lnTo>
                  <a:pt x="7787557" y="0"/>
                </a:lnTo>
                <a:lnTo>
                  <a:pt x="5640889" y="0"/>
                </a:lnTo>
                <a:lnTo>
                  <a:pt x="1682914" y="0"/>
                </a:lnTo>
                <a:lnTo>
                  <a:pt x="0" y="6858000"/>
                </a:lnTo>
                <a:lnTo>
                  <a:pt x="5640889" y="6858000"/>
                </a:lnTo>
                <a:lnTo>
                  <a:pt x="6731655" y="6858000"/>
                </a:lnTo>
                <a:lnTo>
                  <a:pt x="7787557" y="6858000"/>
                </a:lnTo>
                <a:lnTo>
                  <a:pt x="8414569" y="6858000"/>
                </a:lnTo>
                <a:lnTo>
                  <a:pt x="10541643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417C8B-90BB-46F7-8493-6C88AB1D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37" y="340568"/>
            <a:ext cx="7739741" cy="922867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/>
              <a:t>Orientation PACKET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B04F-37AD-4EE8-913B-473023D4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538" y="1604004"/>
            <a:ext cx="9118925" cy="449552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elcome letter from AMEA Board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Weingarten Rights Card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ayroll calendar for the year (2021)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of AMEA Committees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Bylaws and a meeting schedule for the year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 of AMEA officers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shop stewards, and their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 information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text message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sign up application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AFSCME benefit literature/pamphlets. 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AMEA membership application that must be completed online (https://www.ameatoday.org/become-member)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FB4FC8F-F075-4419-BCFC-2E9E9B1A6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2289" y="5733516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67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17C8B-90BB-46F7-8493-6C88AB1D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277" y="512499"/>
            <a:ext cx="4099947" cy="1035579"/>
          </a:xfrm>
        </p:spPr>
        <p:txBody>
          <a:bodyPr>
            <a:normAutofit/>
          </a:bodyPr>
          <a:lstStyle/>
          <a:p>
            <a:r>
              <a:rPr lang="en-US" dirty="0"/>
              <a:t>Weingarten card</a:t>
            </a:r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CB93676D-5F44-466C-8F53-B663E812C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80" y="639098"/>
            <a:ext cx="4720639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CC918E2C-C763-42C5-BB99-E8A6EBDE8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580" y="3522111"/>
            <a:ext cx="4720639" cy="2692424"/>
          </a:xfrm>
          <a:prstGeom prst="roundRect">
            <a:avLst>
              <a:gd name="adj" fmla="val 6267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3B04F-37AD-4EE8-913B-473023D40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278" y="2142067"/>
            <a:ext cx="4099947" cy="3649133"/>
          </a:xfrm>
        </p:spPr>
        <p:txBody>
          <a:bodyPr>
            <a:normAutofit/>
          </a:bodyPr>
          <a:lstStyle/>
          <a:p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2C45DB-6096-4BAC-A04B-03A362FE9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9872" y="5809940"/>
            <a:ext cx="1428750" cy="97155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7001F3-B1EC-4BA0-B1B0-53328C561886}"/>
              </a:ext>
            </a:extLst>
          </p:cNvPr>
          <p:cNvSpPr txBox="1">
            <a:spLocks/>
          </p:cNvSpPr>
          <p:nvPr/>
        </p:nvSpPr>
        <p:spPr>
          <a:xfrm>
            <a:off x="6246863" y="1433543"/>
            <a:ext cx="5040773" cy="426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have the right to talk with your shop steward before any meeting where discipline could result.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are entitled to request that a union representative be with you in any disciplinary meeting.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are specific words you should say to make your request clear.</a:t>
            </a:r>
          </a:p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Keep this card with you in case you need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14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596CD5-F499-4391-A381-0F5F8BE19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0294" y="1615986"/>
            <a:ext cx="2906162" cy="37620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572F4AB-1B1C-4ADD-852B-1701BDB80A5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24792" y="949796"/>
            <a:ext cx="7643415" cy="45879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/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Do you ever wonder: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How much leave will I get per paycheck?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What will be my pay after 4 years?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Can I get leave time for donating blood? For voting?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What are my options if there is a problem with my paycheck?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How does progressive discipline work? How does the union protect me?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What is a Grievance?</a:t>
            </a:r>
          </a:p>
          <a:p>
            <a:pPr marL="0" indent="0"/>
            <a:endParaRPr lang="en-US" sz="2400" cap="none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/>
            <a:r>
              <a:rPr lang="en-US" sz="28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Read the contract.  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</a:rPr>
              <a:t>Get more knowledge at the AMEA website:</a:t>
            </a:r>
          </a:p>
          <a:p>
            <a:r>
              <a:rPr lang="en-US" sz="2400" cap="none" dirty="0">
                <a:latin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https://www.ameatoday.org/get-new-contract</a:t>
            </a:r>
            <a:endParaRPr lang="en-US" sz="2400" cap="none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A380B80-521C-465D-8821-821CB4FFC122}"/>
              </a:ext>
            </a:extLst>
          </p:cNvPr>
          <p:cNvSpPr txBox="1">
            <a:spLocks/>
          </p:cNvSpPr>
          <p:nvPr/>
        </p:nvSpPr>
        <p:spPr>
          <a:xfrm>
            <a:off x="2754924" y="0"/>
            <a:ext cx="472027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Knowledge is POWER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8ED95F-96F4-4E82-8900-0784786558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3" y="5762625"/>
            <a:ext cx="14287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937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1303</Words>
  <Application>Microsoft Office PowerPoint</Application>
  <PresentationFormat>Widescreen</PresentationFormat>
  <Paragraphs>165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Celestial</vt:lpstr>
      <vt:lpstr>AMEA Union orientation </vt:lpstr>
      <vt:lpstr>PowerPoint Presentation</vt:lpstr>
      <vt:lpstr>Please Introduce yourself</vt:lpstr>
      <vt:lpstr>new employee orientation</vt:lpstr>
      <vt:lpstr>AMEA History</vt:lpstr>
      <vt:lpstr>What is AMEA?</vt:lpstr>
      <vt:lpstr>Orientation PACKET</vt:lpstr>
      <vt:lpstr>Weingarten card</vt:lpstr>
      <vt:lpstr>PowerPoint Presentation</vt:lpstr>
      <vt:lpstr>Union meetings</vt:lpstr>
      <vt:lpstr>Summary of your packet</vt:lpstr>
      <vt:lpstr>PowerPoint Presentation</vt:lpstr>
      <vt:lpstr>WIFM Membership benefits</vt:lpstr>
      <vt:lpstr>What are my union dues?</vt:lpstr>
      <vt:lpstr>Membership application  Complete it on-Line at: </vt:lpstr>
      <vt:lpstr>Follow us on Social media for regular updates and amea information!!</vt:lpstr>
      <vt:lpstr>Completed orientation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AMEA Union orientation</dc:title>
  <dc:creator>Weigand, Brian W.</dc:creator>
  <cp:lastModifiedBy>Weigand, Brian W.</cp:lastModifiedBy>
  <cp:revision>14</cp:revision>
  <dcterms:created xsi:type="dcterms:W3CDTF">2020-11-23T06:29:06Z</dcterms:created>
  <dcterms:modified xsi:type="dcterms:W3CDTF">2022-04-28T21:42:11Z</dcterms:modified>
</cp:coreProperties>
</file>